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0"/>
  </p:notesMasterIdLst>
  <p:handoutMasterIdLst>
    <p:handoutMasterId r:id="rId21"/>
  </p:handoutMasterIdLst>
  <p:sldIdLst>
    <p:sldId id="256" r:id="rId5"/>
    <p:sldId id="262"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5" r:id="rId1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B8"/>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57391" autoAdjust="0"/>
  </p:normalViewPr>
  <p:slideViewPr>
    <p:cSldViewPr snapToGrid="0">
      <p:cViewPr varScale="1">
        <p:scale>
          <a:sx n="93" d="100"/>
          <a:sy n="93" d="100"/>
        </p:scale>
        <p:origin x="2748" y="84"/>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4632" y="149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162F-D400-4F4A-BD8C-F9CA97FFCE3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1FFDC616-F318-498C-9F69-1EFC245BEDA6}">
      <dgm:prSet custT="1"/>
      <dgm:spPr/>
      <dgm:t>
        <a:bodyPr/>
        <a:lstStyle/>
        <a:p>
          <a:r>
            <a:rPr lang="en-GB" sz="2000" b="0" i="0" dirty="0"/>
            <a:t>Maximum Daily Capacity</a:t>
          </a:r>
          <a:endParaRPr lang="en-GB" sz="2000" dirty="0"/>
        </a:p>
      </dgm:t>
    </dgm:pt>
    <dgm:pt modelId="{80A53D18-C174-44C7-96C6-9D652333B5A8}" type="parTrans" cxnId="{3D5707C7-55A8-4F66-9C7A-AD8F29F367F4}">
      <dgm:prSet/>
      <dgm:spPr/>
      <dgm:t>
        <a:bodyPr/>
        <a:lstStyle/>
        <a:p>
          <a:endParaRPr lang="en-GB"/>
        </a:p>
      </dgm:t>
    </dgm:pt>
    <dgm:pt modelId="{72101782-C587-4CED-A7B0-4D4943AC1EE3}" type="sibTrans" cxnId="{3D5707C7-55A8-4F66-9C7A-AD8F29F367F4}">
      <dgm:prSet/>
      <dgm:spPr/>
      <dgm:t>
        <a:bodyPr/>
        <a:lstStyle/>
        <a:p>
          <a:endParaRPr lang="en-GB"/>
        </a:p>
      </dgm:t>
    </dgm:pt>
    <dgm:pt modelId="{559A2756-2562-4A8B-9183-3860C8B868E8}">
      <dgm:prSet custT="1"/>
      <dgm:spPr/>
      <dgm:t>
        <a:bodyPr/>
        <a:lstStyle/>
        <a:p>
          <a:r>
            <a:rPr lang="en-GB" sz="1600" b="0" i="0" dirty="0"/>
            <a:t>1,200,000 appointments </a:t>
          </a:r>
          <a:endParaRPr lang="en-GB" sz="1600" dirty="0"/>
        </a:p>
      </dgm:t>
    </dgm:pt>
    <dgm:pt modelId="{436C73EB-11E5-4DE2-A22B-97218501A048}" type="parTrans" cxnId="{55538A49-45D3-4139-9B5A-1DBB9DEAF37D}">
      <dgm:prSet/>
      <dgm:spPr/>
      <dgm:t>
        <a:bodyPr/>
        <a:lstStyle/>
        <a:p>
          <a:endParaRPr lang="en-GB"/>
        </a:p>
      </dgm:t>
    </dgm:pt>
    <dgm:pt modelId="{4B236998-6844-4F90-B01D-827E66335CD8}" type="sibTrans" cxnId="{55538A49-45D3-4139-9B5A-1DBB9DEAF37D}">
      <dgm:prSet/>
      <dgm:spPr/>
      <dgm:t>
        <a:bodyPr/>
        <a:lstStyle/>
        <a:p>
          <a:endParaRPr lang="en-GB"/>
        </a:p>
      </dgm:t>
    </dgm:pt>
    <dgm:pt modelId="{6B9D5132-1598-4BD7-8982-A3AC4FB008A6}">
      <dgm:prSet custT="1"/>
      <dgm:spPr/>
      <dgm:t>
        <a:bodyPr/>
        <a:lstStyle/>
        <a:p>
          <a:r>
            <a:rPr lang="en-GB" sz="1600" b="0" i="0"/>
            <a:t>=</a:t>
          </a:r>
          <a:endParaRPr lang="en-GB" sz="1600"/>
        </a:p>
      </dgm:t>
    </dgm:pt>
    <dgm:pt modelId="{C300ACC8-6C03-4387-82DA-5902B6883430}" type="sibTrans" cxnId="{48E75DC2-9FCC-4182-889A-AF236AED35F6}">
      <dgm:prSet/>
      <dgm:spPr/>
      <dgm:t>
        <a:bodyPr/>
        <a:lstStyle/>
        <a:p>
          <a:endParaRPr lang="en-GB"/>
        </a:p>
      </dgm:t>
    </dgm:pt>
    <dgm:pt modelId="{58EA6C41-A618-4B84-92CE-48DBF00F8653}" type="parTrans" cxnId="{48E75DC2-9FCC-4182-889A-AF236AED35F6}">
      <dgm:prSet/>
      <dgm:spPr/>
      <dgm:t>
        <a:bodyPr/>
        <a:lstStyle/>
        <a:p>
          <a:endParaRPr lang="en-GB"/>
        </a:p>
      </dgm:t>
    </dgm:pt>
    <dgm:pt modelId="{5A80E652-736F-4FED-9577-4F258FC01C59}" type="pres">
      <dgm:prSet presAssocID="{48D9162F-D400-4F4A-BD8C-F9CA97FFCE35}" presName="Name0" presStyleCnt="0">
        <dgm:presLayoutVars>
          <dgm:dir/>
          <dgm:animLvl val="lvl"/>
          <dgm:resizeHandles val="exact"/>
        </dgm:presLayoutVars>
      </dgm:prSet>
      <dgm:spPr/>
    </dgm:pt>
    <dgm:pt modelId="{72580743-516E-4128-BA44-EB62D28480AB}" type="pres">
      <dgm:prSet presAssocID="{1FFDC616-F318-498C-9F69-1EFC245BEDA6}" presName="linNode" presStyleCnt="0"/>
      <dgm:spPr/>
    </dgm:pt>
    <dgm:pt modelId="{8B366EC7-9E9F-45D5-BA2C-1DEF6580C1B9}" type="pres">
      <dgm:prSet presAssocID="{1FFDC616-F318-498C-9F69-1EFC245BEDA6}" presName="parentText" presStyleLbl="node1" presStyleIdx="0" presStyleCnt="3" custScaleX="231754" custLinFactNeighborY="6168">
        <dgm:presLayoutVars>
          <dgm:chMax val="1"/>
          <dgm:bulletEnabled val="1"/>
        </dgm:presLayoutVars>
      </dgm:prSet>
      <dgm:spPr/>
    </dgm:pt>
    <dgm:pt modelId="{D525A3CE-21AF-431C-9EED-D74900C57783}" type="pres">
      <dgm:prSet presAssocID="{72101782-C587-4CED-A7B0-4D4943AC1EE3}" presName="sp" presStyleCnt="0"/>
      <dgm:spPr/>
    </dgm:pt>
    <dgm:pt modelId="{00C5E2D8-A1CB-4ACE-A790-039E7E96DB20}" type="pres">
      <dgm:prSet presAssocID="{6B9D5132-1598-4BD7-8982-A3AC4FB008A6}" presName="linNode" presStyleCnt="0"/>
      <dgm:spPr/>
    </dgm:pt>
    <dgm:pt modelId="{D603E39D-FD86-4838-960B-09FA636DB262}" type="pres">
      <dgm:prSet presAssocID="{6B9D5132-1598-4BD7-8982-A3AC4FB008A6}" presName="parentText" presStyleLbl="node1" presStyleIdx="1" presStyleCnt="3" custScaleX="151642" custScaleY="25228" custLinFactNeighborX="43536" custLinFactNeighborY="2183">
        <dgm:presLayoutVars>
          <dgm:chMax val="1"/>
          <dgm:bulletEnabled val="1"/>
        </dgm:presLayoutVars>
      </dgm:prSet>
      <dgm:spPr/>
    </dgm:pt>
    <dgm:pt modelId="{B5447187-02A4-4868-AAA0-868C83687DD5}" type="pres">
      <dgm:prSet presAssocID="{C300ACC8-6C03-4387-82DA-5902B6883430}" presName="sp" presStyleCnt="0"/>
      <dgm:spPr/>
    </dgm:pt>
    <dgm:pt modelId="{BE8CBAB1-4C88-4625-BB79-D69A9538FD15}" type="pres">
      <dgm:prSet presAssocID="{559A2756-2562-4A8B-9183-3860C8B868E8}" presName="linNode" presStyleCnt="0"/>
      <dgm:spPr/>
    </dgm:pt>
    <dgm:pt modelId="{44EF2598-78F0-42C4-8F31-116EA169892E}" type="pres">
      <dgm:prSet presAssocID="{559A2756-2562-4A8B-9183-3860C8B868E8}" presName="parentText" presStyleLbl="node1" presStyleIdx="2" presStyleCnt="3" custScaleX="231754" custLinFactNeighborY="-2056">
        <dgm:presLayoutVars>
          <dgm:chMax val="1"/>
          <dgm:bulletEnabled val="1"/>
        </dgm:presLayoutVars>
      </dgm:prSet>
      <dgm:spPr/>
    </dgm:pt>
  </dgm:ptLst>
  <dgm:cxnLst>
    <dgm:cxn modelId="{49010146-0C4D-49B1-B718-AB83CD6D0A96}" type="presOf" srcId="{1FFDC616-F318-498C-9F69-1EFC245BEDA6}" destId="{8B366EC7-9E9F-45D5-BA2C-1DEF6580C1B9}" srcOrd="0" destOrd="0" presId="urn:microsoft.com/office/officeart/2005/8/layout/vList5"/>
    <dgm:cxn modelId="{55538A49-45D3-4139-9B5A-1DBB9DEAF37D}" srcId="{48D9162F-D400-4F4A-BD8C-F9CA97FFCE35}" destId="{559A2756-2562-4A8B-9183-3860C8B868E8}" srcOrd="2" destOrd="0" parTransId="{436C73EB-11E5-4DE2-A22B-97218501A048}" sibTransId="{4B236998-6844-4F90-B01D-827E66335CD8}"/>
    <dgm:cxn modelId="{56DAB770-70C1-419E-965A-D0D3A3804BD0}" type="presOf" srcId="{6B9D5132-1598-4BD7-8982-A3AC4FB008A6}" destId="{D603E39D-FD86-4838-960B-09FA636DB262}" srcOrd="0" destOrd="0" presId="urn:microsoft.com/office/officeart/2005/8/layout/vList5"/>
    <dgm:cxn modelId="{A509F277-A389-4F06-8BC9-63982CE26F9F}" type="presOf" srcId="{559A2756-2562-4A8B-9183-3860C8B868E8}" destId="{44EF2598-78F0-42C4-8F31-116EA169892E}" srcOrd="0" destOrd="0" presId="urn:microsoft.com/office/officeart/2005/8/layout/vList5"/>
    <dgm:cxn modelId="{48E75DC2-9FCC-4182-889A-AF236AED35F6}" srcId="{48D9162F-D400-4F4A-BD8C-F9CA97FFCE35}" destId="{6B9D5132-1598-4BD7-8982-A3AC4FB008A6}" srcOrd="1" destOrd="0" parTransId="{58EA6C41-A618-4B84-92CE-48DBF00F8653}" sibTransId="{C300ACC8-6C03-4387-82DA-5902B6883430}"/>
    <dgm:cxn modelId="{3D5707C7-55A8-4F66-9C7A-AD8F29F367F4}" srcId="{48D9162F-D400-4F4A-BD8C-F9CA97FFCE35}" destId="{1FFDC616-F318-498C-9F69-1EFC245BEDA6}" srcOrd="0" destOrd="0" parTransId="{80A53D18-C174-44C7-96C6-9D652333B5A8}" sibTransId="{72101782-C587-4CED-A7B0-4D4943AC1EE3}"/>
    <dgm:cxn modelId="{E30CEFCB-2AEB-4C0C-B3F3-D2560118DBD7}" type="presOf" srcId="{48D9162F-D400-4F4A-BD8C-F9CA97FFCE35}" destId="{5A80E652-736F-4FED-9577-4F258FC01C59}" srcOrd="0" destOrd="0" presId="urn:microsoft.com/office/officeart/2005/8/layout/vList5"/>
    <dgm:cxn modelId="{BF464FC9-C78B-45EE-9D96-A968CBCC197C}" type="presParOf" srcId="{5A80E652-736F-4FED-9577-4F258FC01C59}" destId="{72580743-516E-4128-BA44-EB62D28480AB}" srcOrd="0" destOrd="0" presId="urn:microsoft.com/office/officeart/2005/8/layout/vList5"/>
    <dgm:cxn modelId="{42D2CCBE-48BA-4BE9-94B0-459F599D7308}" type="presParOf" srcId="{72580743-516E-4128-BA44-EB62D28480AB}" destId="{8B366EC7-9E9F-45D5-BA2C-1DEF6580C1B9}" srcOrd="0" destOrd="0" presId="urn:microsoft.com/office/officeart/2005/8/layout/vList5"/>
    <dgm:cxn modelId="{B9E7D33E-0F90-4E54-9770-FAAA4CF66602}" type="presParOf" srcId="{5A80E652-736F-4FED-9577-4F258FC01C59}" destId="{D525A3CE-21AF-431C-9EED-D74900C57783}" srcOrd="1" destOrd="0" presId="urn:microsoft.com/office/officeart/2005/8/layout/vList5"/>
    <dgm:cxn modelId="{9E10718D-BB59-4F26-856C-1D68C7E44860}" type="presParOf" srcId="{5A80E652-736F-4FED-9577-4F258FC01C59}" destId="{00C5E2D8-A1CB-4ACE-A790-039E7E96DB20}" srcOrd="2" destOrd="0" presId="urn:microsoft.com/office/officeart/2005/8/layout/vList5"/>
    <dgm:cxn modelId="{F54A6833-321C-4D47-AF53-81FD5981AE12}" type="presParOf" srcId="{00C5E2D8-A1CB-4ACE-A790-039E7E96DB20}" destId="{D603E39D-FD86-4838-960B-09FA636DB262}" srcOrd="0" destOrd="0" presId="urn:microsoft.com/office/officeart/2005/8/layout/vList5"/>
    <dgm:cxn modelId="{597DC00E-3EFC-4207-A260-B4B016F2E597}" type="presParOf" srcId="{5A80E652-736F-4FED-9577-4F258FC01C59}" destId="{B5447187-02A4-4868-AAA0-868C83687DD5}" srcOrd="3" destOrd="0" presId="urn:microsoft.com/office/officeart/2005/8/layout/vList5"/>
    <dgm:cxn modelId="{9F3D2C93-9FD6-4DDF-810F-ADA8C528FF14}" type="presParOf" srcId="{5A80E652-736F-4FED-9577-4F258FC01C59}" destId="{BE8CBAB1-4C88-4625-BB79-D69A9538FD15}" srcOrd="4" destOrd="0" presId="urn:microsoft.com/office/officeart/2005/8/layout/vList5"/>
    <dgm:cxn modelId="{E9F0DCE3-5F90-41E3-8853-61595BBC6BB5}" type="presParOf" srcId="{BE8CBAB1-4C88-4625-BB79-D69A9538FD15}" destId="{44EF2598-78F0-42C4-8F31-116EA169892E}"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D53301-0895-401F-9776-7C1C28B5DD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22E15587-B4F3-4699-BCC0-3047637F32C7}">
      <dgm:prSet custT="1"/>
      <dgm:spPr/>
      <dgm:t>
        <a:bodyPr/>
        <a:lstStyle/>
        <a:p>
          <a:pPr algn="ctr"/>
          <a:r>
            <a:rPr lang="en-GB" sz="2400" b="0" i="0" dirty="0"/>
            <a:t>Capacity </a:t>
          </a:r>
          <a:endParaRPr lang="en-GB" sz="2400" dirty="0"/>
        </a:p>
      </dgm:t>
    </dgm:pt>
    <dgm:pt modelId="{E24050D6-88DC-4160-B25C-0B86F1560328}" type="parTrans" cxnId="{C428466F-F134-46CF-A4FC-947AB56D4F28}">
      <dgm:prSet/>
      <dgm:spPr/>
      <dgm:t>
        <a:bodyPr/>
        <a:lstStyle/>
        <a:p>
          <a:endParaRPr lang="en-GB"/>
        </a:p>
      </dgm:t>
    </dgm:pt>
    <dgm:pt modelId="{CBEC0C71-135F-4D9E-871A-BD5CE4979AE9}" type="sibTrans" cxnId="{C428466F-F134-46CF-A4FC-947AB56D4F28}">
      <dgm:prSet/>
      <dgm:spPr/>
      <dgm:t>
        <a:bodyPr/>
        <a:lstStyle/>
        <a:p>
          <a:endParaRPr lang="en-GB"/>
        </a:p>
      </dgm:t>
    </dgm:pt>
    <dgm:pt modelId="{1F54DD0E-7AF7-48BA-811A-C0BE662E08C3}">
      <dgm:prSet custT="1"/>
      <dgm:spPr/>
      <dgm:t>
        <a:bodyPr/>
        <a:lstStyle/>
        <a:p>
          <a:pPr algn="ctr"/>
          <a:r>
            <a:rPr lang="en-GB" sz="1400"/>
            <a:t>=</a:t>
          </a:r>
        </a:p>
      </dgm:t>
    </dgm:pt>
    <dgm:pt modelId="{BB97121A-0141-4D0C-AAFB-C321B1409BA7}" type="parTrans" cxnId="{6606FF79-7547-43AB-B98E-505DE222D375}">
      <dgm:prSet/>
      <dgm:spPr/>
      <dgm:t>
        <a:bodyPr/>
        <a:lstStyle/>
        <a:p>
          <a:endParaRPr lang="en-GB"/>
        </a:p>
      </dgm:t>
    </dgm:pt>
    <dgm:pt modelId="{432048B2-0366-4A4B-9B64-775737D33F1F}" type="sibTrans" cxnId="{6606FF79-7547-43AB-B98E-505DE222D375}">
      <dgm:prSet/>
      <dgm:spPr/>
      <dgm:t>
        <a:bodyPr/>
        <a:lstStyle/>
        <a:p>
          <a:endParaRPr lang="en-GB"/>
        </a:p>
      </dgm:t>
    </dgm:pt>
    <dgm:pt modelId="{38031C16-6D97-4C9F-968B-92A8B9245284}">
      <dgm:prSet custT="1"/>
      <dgm:spPr/>
      <dgm:t>
        <a:bodyPr/>
        <a:lstStyle/>
        <a:p>
          <a:pPr algn="ctr"/>
          <a:r>
            <a:rPr lang="en-GB" sz="1600" b="0" i="0" dirty="0"/>
            <a:t>“</a:t>
          </a:r>
          <a:r>
            <a:rPr lang="en-GB" sz="1600" b="0" i="1" dirty="0"/>
            <a:t>the capability, in terms of available resources, that the NHS has to deliver services</a:t>
          </a:r>
          <a:r>
            <a:rPr lang="en-GB" sz="1600" b="0" i="0" dirty="0"/>
            <a:t>”</a:t>
          </a:r>
          <a:endParaRPr lang="en-GB" sz="1600" dirty="0"/>
        </a:p>
      </dgm:t>
    </dgm:pt>
    <dgm:pt modelId="{3AFA98EA-F8B5-4D4D-9064-F334E53D5FE7}" type="parTrans" cxnId="{9A26826B-21F6-47A7-A180-C17A1E539F24}">
      <dgm:prSet/>
      <dgm:spPr/>
      <dgm:t>
        <a:bodyPr/>
        <a:lstStyle/>
        <a:p>
          <a:endParaRPr lang="en-GB"/>
        </a:p>
      </dgm:t>
    </dgm:pt>
    <dgm:pt modelId="{478500BE-4159-4577-AB3E-44321998F47B}" type="sibTrans" cxnId="{9A26826B-21F6-47A7-A180-C17A1E539F24}">
      <dgm:prSet/>
      <dgm:spPr/>
      <dgm:t>
        <a:bodyPr/>
        <a:lstStyle/>
        <a:p>
          <a:endParaRPr lang="en-GB"/>
        </a:p>
      </dgm:t>
    </dgm:pt>
    <dgm:pt modelId="{491E9D36-E2F8-4C66-A874-D76F0DD4C1FB}" type="pres">
      <dgm:prSet presAssocID="{1AD53301-0895-401F-9776-7C1C28B5DD1C}" presName="linear" presStyleCnt="0">
        <dgm:presLayoutVars>
          <dgm:animLvl val="lvl"/>
          <dgm:resizeHandles val="exact"/>
        </dgm:presLayoutVars>
      </dgm:prSet>
      <dgm:spPr/>
    </dgm:pt>
    <dgm:pt modelId="{A82E9277-5100-4FE5-AFA1-4606C4A4201B}" type="pres">
      <dgm:prSet presAssocID="{22E15587-B4F3-4699-BCC0-3047637F32C7}" presName="parentText" presStyleLbl="node1" presStyleIdx="0" presStyleCnt="3">
        <dgm:presLayoutVars>
          <dgm:chMax val="0"/>
          <dgm:bulletEnabled val="1"/>
        </dgm:presLayoutVars>
      </dgm:prSet>
      <dgm:spPr/>
    </dgm:pt>
    <dgm:pt modelId="{64557217-3780-48A3-82BF-7210B64E472A}" type="pres">
      <dgm:prSet presAssocID="{CBEC0C71-135F-4D9E-871A-BD5CE4979AE9}" presName="spacer" presStyleCnt="0"/>
      <dgm:spPr/>
    </dgm:pt>
    <dgm:pt modelId="{6808AF03-AB0E-4ECD-B2CA-686ABC203D1D}" type="pres">
      <dgm:prSet presAssocID="{1F54DD0E-7AF7-48BA-811A-C0BE662E08C3}" presName="parentText" presStyleLbl="node1" presStyleIdx="1" presStyleCnt="3" custScaleX="50871" custScaleY="38030">
        <dgm:presLayoutVars>
          <dgm:chMax val="0"/>
          <dgm:bulletEnabled val="1"/>
        </dgm:presLayoutVars>
      </dgm:prSet>
      <dgm:spPr/>
    </dgm:pt>
    <dgm:pt modelId="{A389C2AD-1168-4422-94C8-1C5CDBE3EFD8}" type="pres">
      <dgm:prSet presAssocID="{432048B2-0366-4A4B-9B64-775737D33F1F}" presName="spacer" presStyleCnt="0"/>
      <dgm:spPr/>
    </dgm:pt>
    <dgm:pt modelId="{4BD1DE0C-CDFF-4C0F-8F57-18FAFD585107}" type="pres">
      <dgm:prSet presAssocID="{38031C16-6D97-4C9F-968B-92A8B9245284}" presName="parentText" presStyleLbl="node1" presStyleIdx="2" presStyleCnt="3" custScaleY="148903">
        <dgm:presLayoutVars>
          <dgm:chMax val="0"/>
          <dgm:bulletEnabled val="1"/>
        </dgm:presLayoutVars>
      </dgm:prSet>
      <dgm:spPr/>
    </dgm:pt>
  </dgm:ptLst>
  <dgm:cxnLst>
    <dgm:cxn modelId="{9DED3C26-9FE4-488C-B367-11F308A4D4DF}" type="presOf" srcId="{1F54DD0E-7AF7-48BA-811A-C0BE662E08C3}" destId="{6808AF03-AB0E-4ECD-B2CA-686ABC203D1D}" srcOrd="0" destOrd="0" presId="urn:microsoft.com/office/officeart/2005/8/layout/vList2"/>
    <dgm:cxn modelId="{3BD2F244-DEC6-4ECF-A4DC-CF978C73B9A1}" type="presOf" srcId="{22E15587-B4F3-4699-BCC0-3047637F32C7}" destId="{A82E9277-5100-4FE5-AFA1-4606C4A4201B}" srcOrd="0" destOrd="0" presId="urn:microsoft.com/office/officeart/2005/8/layout/vList2"/>
    <dgm:cxn modelId="{9A26826B-21F6-47A7-A180-C17A1E539F24}" srcId="{1AD53301-0895-401F-9776-7C1C28B5DD1C}" destId="{38031C16-6D97-4C9F-968B-92A8B9245284}" srcOrd="2" destOrd="0" parTransId="{3AFA98EA-F8B5-4D4D-9064-F334E53D5FE7}" sibTransId="{478500BE-4159-4577-AB3E-44321998F47B}"/>
    <dgm:cxn modelId="{C428466F-F134-46CF-A4FC-947AB56D4F28}" srcId="{1AD53301-0895-401F-9776-7C1C28B5DD1C}" destId="{22E15587-B4F3-4699-BCC0-3047637F32C7}" srcOrd="0" destOrd="0" parTransId="{E24050D6-88DC-4160-B25C-0B86F1560328}" sibTransId="{CBEC0C71-135F-4D9E-871A-BD5CE4979AE9}"/>
    <dgm:cxn modelId="{6606FF79-7547-43AB-B98E-505DE222D375}" srcId="{1AD53301-0895-401F-9776-7C1C28B5DD1C}" destId="{1F54DD0E-7AF7-48BA-811A-C0BE662E08C3}" srcOrd="1" destOrd="0" parTransId="{BB97121A-0141-4D0C-AAFB-C321B1409BA7}" sibTransId="{432048B2-0366-4A4B-9B64-775737D33F1F}"/>
    <dgm:cxn modelId="{5E209284-942C-4B46-BB34-16E74B49D48B}" type="presOf" srcId="{38031C16-6D97-4C9F-968B-92A8B9245284}" destId="{4BD1DE0C-CDFF-4C0F-8F57-18FAFD585107}" srcOrd="0" destOrd="0" presId="urn:microsoft.com/office/officeart/2005/8/layout/vList2"/>
    <dgm:cxn modelId="{18392A8B-BC98-4FCA-BB21-EA6B4DA57D85}" type="presOf" srcId="{1AD53301-0895-401F-9776-7C1C28B5DD1C}" destId="{491E9D36-E2F8-4C66-A874-D76F0DD4C1FB}" srcOrd="0" destOrd="0" presId="urn:microsoft.com/office/officeart/2005/8/layout/vList2"/>
    <dgm:cxn modelId="{B9904947-4C3B-4E9F-B129-C9F976D1C79D}" type="presParOf" srcId="{491E9D36-E2F8-4C66-A874-D76F0DD4C1FB}" destId="{A82E9277-5100-4FE5-AFA1-4606C4A4201B}" srcOrd="0" destOrd="0" presId="urn:microsoft.com/office/officeart/2005/8/layout/vList2"/>
    <dgm:cxn modelId="{B8E3ED47-F03F-49F8-8793-736A2E0E1984}" type="presParOf" srcId="{491E9D36-E2F8-4C66-A874-D76F0DD4C1FB}" destId="{64557217-3780-48A3-82BF-7210B64E472A}" srcOrd="1" destOrd="0" presId="urn:microsoft.com/office/officeart/2005/8/layout/vList2"/>
    <dgm:cxn modelId="{BAC55695-D804-4C47-AE57-AAF24EA31731}" type="presParOf" srcId="{491E9D36-E2F8-4C66-A874-D76F0DD4C1FB}" destId="{6808AF03-AB0E-4ECD-B2CA-686ABC203D1D}" srcOrd="2" destOrd="0" presId="urn:microsoft.com/office/officeart/2005/8/layout/vList2"/>
    <dgm:cxn modelId="{65F7E41F-B657-4E96-B9D2-8801BB9EB67D}" type="presParOf" srcId="{491E9D36-E2F8-4C66-A874-D76F0DD4C1FB}" destId="{A389C2AD-1168-4422-94C8-1C5CDBE3EFD8}" srcOrd="3" destOrd="0" presId="urn:microsoft.com/office/officeart/2005/8/layout/vList2"/>
    <dgm:cxn modelId="{846EC50E-4312-4FCC-BD52-B854C6FF112E}" type="presParOf" srcId="{491E9D36-E2F8-4C66-A874-D76F0DD4C1FB}" destId="{4BD1DE0C-CDFF-4C0F-8F57-18FAFD585107}" srcOrd="4"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B49D47-390C-4EBA-9240-68EBBEDA43A8}"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GB"/>
        </a:p>
      </dgm:t>
    </dgm:pt>
    <dgm:pt modelId="{EEEAE5BA-D1E1-4AA1-9BF2-72F5F9B259C5}">
      <dgm:prSet/>
      <dgm:spPr/>
      <dgm:t>
        <a:bodyPr/>
        <a:lstStyle/>
        <a:p>
          <a:r>
            <a:rPr lang="en-GB" dirty="0"/>
            <a:t>40% of </a:t>
          </a:r>
          <a:r>
            <a:rPr lang="en-GB" b="0" dirty="0"/>
            <a:t>interruptions have been dealt with by a more junior member of the clinical team</a:t>
          </a:r>
          <a:endParaRPr lang="en-GB" dirty="0"/>
        </a:p>
      </dgm:t>
    </dgm:pt>
    <dgm:pt modelId="{22E57835-22AB-4478-A6C5-73E38C9CD0F8}" type="parTrans" cxnId="{3F98DBDE-0463-4217-99D4-092262E17439}">
      <dgm:prSet/>
      <dgm:spPr/>
      <dgm:t>
        <a:bodyPr/>
        <a:lstStyle/>
        <a:p>
          <a:endParaRPr lang="en-GB"/>
        </a:p>
      </dgm:t>
    </dgm:pt>
    <dgm:pt modelId="{D4A1BDC7-E2AA-4E0D-A997-886AB139949E}" type="sibTrans" cxnId="{3F98DBDE-0463-4217-99D4-092262E17439}">
      <dgm:prSet/>
      <dgm:spPr/>
      <dgm:t>
        <a:bodyPr/>
        <a:lstStyle/>
        <a:p>
          <a:endParaRPr lang="en-GB"/>
        </a:p>
      </dgm:t>
    </dgm:pt>
    <dgm:pt modelId="{8CA7F648-D1FA-46F9-AE05-F016DFD806F4}" type="pres">
      <dgm:prSet presAssocID="{5DB49D47-390C-4EBA-9240-68EBBEDA43A8}" presName="diagram" presStyleCnt="0">
        <dgm:presLayoutVars>
          <dgm:chPref val="1"/>
          <dgm:dir/>
          <dgm:animOne val="branch"/>
          <dgm:animLvl val="lvl"/>
          <dgm:resizeHandles/>
        </dgm:presLayoutVars>
      </dgm:prSet>
      <dgm:spPr/>
    </dgm:pt>
    <dgm:pt modelId="{A2FA01E2-85D9-44AD-B812-5B804ADE1C72}" type="pres">
      <dgm:prSet presAssocID="{EEEAE5BA-D1E1-4AA1-9BF2-72F5F9B259C5}" presName="root" presStyleCnt="0"/>
      <dgm:spPr/>
    </dgm:pt>
    <dgm:pt modelId="{1D4458BA-0033-4E22-97F3-6FD622810C5C}" type="pres">
      <dgm:prSet presAssocID="{EEEAE5BA-D1E1-4AA1-9BF2-72F5F9B259C5}" presName="rootComposite" presStyleCnt="0"/>
      <dgm:spPr/>
    </dgm:pt>
    <dgm:pt modelId="{40D1A1FB-E9BD-4486-BF60-508A8EEA4B07}" type="pres">
      <dgm:prSet presAssocID="{EEEAE5BA-D1E1-4AA1-9BF2-72F5F9B259C5}" presName="rootText" presStyleLbl="node1" presStyleIdx="0" presStyleCnt="1"/>
      <dgm:spPr/>
    </dgm:pt>
    <dgm:pt modelId="{63D776C9-BC25-477A-8AB8-08D05A845853}" type="pres">
      <dgm:prSet presAssocID="{EEEAE5BA-D1E1-4AA1-9BF2-72F5F9B259C5}" presName="rootConnector" presStyleLbl="node1" presStyleIdx="0" presStyleCnt="1"/>
      <dgm:spPr/>
    </dgm:pt>
    <dgm:pt modelId="{B6245580-B825-4C38-A83D-5624E043578E}" type="pres">
      <dgm:prSet presAssocID="{EEEAE5BA-D1E1-4AA1-9BF2-72F5F9B259C5}" presName="childShape" presStyleCnt="0"/>
      <dgm:spPr/>
    </dgm:pt>
  </dgm:ptLst>
  <dgm:cxnLst>
    <dgm:cxn modelId="{19474640-1B29-4403-AA2E-9C02817A9AF0}" type="presOf" srcId="{EEEAE5BA-D1E1-4AA1-9BF2-72F5F9B259C5}" destId="{63D776C9-BC25-477A-8AB8-08D05A845853}" srcOrd="1" destOrd="0" presId="urn:microsoft.com/office/officeart/2005/8/layout/hierarchy3"/>
    <dgm:cxn modelId="{152EFB7A-EB93-4E1D-8D18-2FDF7868FE81}" type="presOf" srcId="{EEEAE5BA-D1E1-4AA1-9BF2-72F5F9B259C5}" destId="{40D1A1FB-E9BD-4486-BF60-508A8EEA4B07}" srcOrd="0" destOrd="0" presId="urn:microsoft.com/office/officeart/2005/8/layout/hierarchy3"/>
    <dgm:cxn modelId="{3F98DBDE-0463-4217-99D4-092262E17439}" srcId="{5DB49D47-390C-4EBA-9240-68EBBEDA43A8}" destId="{EEEAE5BA-D1E1-4AA1-9BF2-72F5F9B259C5}" srcOrd="0" destOrd="0" parTransId="{22E57835-22AB-4478-A6C5-73E38C9CD0F8}" sibTransId="{D4A1BDC7-E2AA-4E0D-A997-886AB139949E}"/>
    <dgm:cxn modelId="{C8616EE6-A395-4036-9B84-81DF6BBDC609}" type="presOf" srcId="{5DB49D47-390C-4EBA-9240-68EBBEDA43A8}" destId="{8CA7F648-D1FA-46F9-AE05-F016DFD806F4}" srcOrd="0" destOrd="0" presId="urn:microsoft.com/office/officeart/2005/8/layout/hierarchy3"/>
    <dgm:cxn modelId="{B4F317F3-E36E-4E02-8CC9-117F2B4464DD}" type="presParOf" srcId="{8CA7F648-D1FA-46F9-AE05-F016DFD806F4}" destId="{A2FA01E2-85D9-44AD-B812-5B804ADE1C72}" srcOrd="0" destOrd="0" presId="urn:microsoft.com/office/officeart/2005/8/layout/hierarchy3"/>
    <dgm:cxn modelId="{226305C2-F249-4D3F-8EFC-568DABE8E7F6}" type="presParOf" srcId="{A2FA01E2-85D9-44AD-B812-5B804ADE1C72}" destId="{1D4458BA-0033-4E22-97F3-6FD622810C5C}" srcOrd="0" destOrd="0" presId="urn:microsoft.com/office/officeart/2005/8/layout/hierarchy3"/>
    <dgm:cxn modelId="{9FB87383-1793-4E52-A72B-9FAA67CA28F9}" type="presParOf" srcId="{1D4458BA-0033-4E22-97F3-6FD622810C5C}" destId="{40D1A1FB-E9BD-4486-BF60-508A8EEA4B07}" srcOrd="0" destOrd="0" presId="urn:microsoft.com/office/officeart/2005/8/layout/hierarchy3"/>
    <dgm:cxn modelId="{025300B0-BB30-48C0-8550-07E92EC3848E}" type="presParOf" srcId="{1D4458BA-0033-4E22-97F3-6FD622810C5C}" destId="{63D776C9-BC25-477A-8AB8-08D05A845853}" srcOrd="1" destOrd="0" presId="urn:microsoft.com/office/officeart/2005/8/layout/hierarchy3"/>
    <dgm:cxn modelId="{96C61A7A-F2A4-4BD6-9320-8FD060809E92}" type="presParOf" srcId="{A2FA01E2-85D9-44AD-B812-5B804ADE1C72}" destId="{B6245580-B825-4C38-A83D-5624E043578E}"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D5ECAC-FDDE-4608-AD09-868403BC40ED}"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GB"/>
        </a:p>
      </dgm:t>
    </dgm:pt>
    <dgm:pt modelId="{3C7D9D0B-550B-427E-9111-A6A473B59778}">
      <dgm:prSet/>
      <dgm:spPr/>
      <dgm:t>
        <a:bodyPr/>
        <a:lstStyle/>
        <a:p>
          <a:r>
            <a:rPr lang="en-GB" b="0" i="1" dirty="0"/>
            <a:t>30% of GP interruptions were inappropriate or could have waited</a:t>
          </a:r>
          <a:endParaRPr lang="en-GB" dirty="0"/>
        </a:p>
      </dgm:t>
    </dgm:pt>
    <dgm:pt modelId="{CB64AA72-6181-4E38-8A36-94578E6BCDCC}" type="parTrans" cxnId="{08FA785A-D4C7-4EBC-B022-DEAB7567F274}">
      <dgm:prSet/>
      <dgm:spPr/>
      <dgm:t>
        <a:bodyPr/>
        <a:lstStyle/>
        <a:p>
          <a:endParaRPr lang="en-GB"/>
        </a:p>
      </dgm:t>
    </dgm:pt>
    <dgm:pt modelId="{C7D06E09-843A-432A-8579-5504C1E498A9}" type="sibTrans" cxnId="{08FA785A-D4C7-4EBC-B022-DEAB7567F274}">
      <dgm:prSet/>
      <dgm:spPr/>
      <dgm:t>
        <a:bodyPr/>
        <a:lstStyle/>
        <a:p>
          <a:endParaRPr lang="en-GB"/>
        </a:p>
      </dgm:t>
    </dgm:pt>
    <dgm:pt modelId="{F49515CB-367D-4D21-9FCC-B365E67ABF9A}" type="pres">
      <dgm:prSet presAssocID="{12D5ECAC-FDDE-4608-AD09-868403BC40ED}" presName="diagram" presStyleCnt="0">
        <dgm:presLayoutVars>
          <dgm:chPref val="1"/>
          <dgm:dir/>
          <dgm:animOne val="branch"/>
          <dgm:animLvl val="lvl"/>
          <dgm:resizeHandles/>
        </dgm:presLayoutVars>
      </dgm:prSet>
      <dgm:spPr/>
    </dgm:pt>
    <dgm:pt modelId="{8955312E-ABFF-47D2-A8AA-84FC7B7A5FD4}" type="pres">
      <dgm:prSet presAssocID="{3C7D9D0B-550B-427E-9111-A6A473B59778}" presName="root" presStyleCnt="0"/>
      <dgm:spPr/>
    </dgm:pt>
    <dgm:pt modelId="{0E729739-1F8D-4868-83E9-0DF9D96A8073}" type="pres">
      <dgm:prSet presAssocID="{3C7D9D0B-550B-427E-9111-A6A473B59778}" presName="rootComposite" presStyleCnt="0"/>
      <dgm:spPr/>
    </dgm:pt>
    <dgm:pt modelId="{43A68D90-07CD-4216-BC68-1BF132B3E92D}" type="pres">
      <dgm:prSet presAssocID="{3C7D9D0B-550B-427E-9111-A6A473B59778}" presName="rootText" presStyleLbl="node1" presStyleIdx="0" presStyleCnt="1" custLinFactX="4489" custLinFactNeighborX="100000" custLinFactNeighborY="-43830"/>
      <dgm:spPr/>
    </dgm:pt>
    <dgm:pt modelId="{DD229C30-D120-4805-BDBA-C6DFB85D41AF}" type="pres">
      <dgm:prSet presAssocID="{3C7D9D0B-550B-427E-9111-A6A473B59778}" presName="rootConnector" presStyleLbl="node1" presStyleIdx="0" presStyleCnt="1"/>
      <dgm:spPr/>
    </dgm:pt>
    <dgm:pt modelId="{7314FEBE-96AE-4913-8FE9-A59D7BC3C0E2}" type="pres">
      <dgm:prSet presAssocID="{3C7D9D0B-550B-427E-9111-A6A473B59778}" presName="childShape" presStyleCnt="0"/>
      <dgm:spPr/>
    </dgm:pt>
  </dgm:ptLst>
  <dgm:cxnLst>
    <dgm:cxn modelId="{BCD27478-F9E5-41F1-AA93-49FE9459957C}" type="presOf" srcId="{3C7D9D0B-550B-427E-9111-A6A473B59778}" destId="{43A68D90-07CD-4216-BC68-1BF132B3E92D}" srcOrd="0" destOrd="0" presId="urn:microsoft.com/office/officeart/2005/8/layout/hierarchy3"/>
    <dgm:cxn modelId="{08FA785A-D4C7-4EBC-B022-DEAB7567F274}" srcId="{12D5ECAC-FDDE-4608-AD09-868403BC40ED}" destId="{3C7D9D0B-550B-427E-9111-A6A473B59778}" srcOrd="0" destOrd="0" parTransId="{CB64AA72-6181-4E38-8A36-94578E6BCDCC}" sibTransId="{C7D06E09-843A-432A-8579-5504C1E498A9}"/>
    <dgm:cxn modelId="{42CF18B5-DA26-4406-92D8-400A1B73D9F7}" type="presOf" srcId="{12D5ECAC-FDDE-4608-AD09-868403BC40ED}" destId="{F49515CB-367D-4D21-9FCC-B365E67ABF9A}" srcOrd="0" destOrd="0" presId="urn:microsoft.com/office/officeart/2005/8/layout/hierarchy3"/>
    <dgm:cxn modelId="{36DDFAC2-8641-4487-B219-C43305DDEDAA}" type="presOf" srcId="{3C7D9D0B-550B-427E-9111-A6A473B59778}" destId="{DD229C30-D120-4805-BDBA-C6DFB85D41AF}" srcOrd="1" destOrd="0" presId="urn:microsoft.com/office/officeart/2005/8/layout/hierarchy3"/>
    <dgm:cxn modelId="{550CF546-DCE5-4A20-B5F1-42E2FAC8230F}" type="presParOf" srcId="{F49515CB-367D-4D21-9FCC-B365E67ABF9A}" destId="{8955312E-ABFF-47D2-A8AA-84FC7B7A5FD4}" srcOrd="0" destOrd="0" presId="urn:microsoft.com/office/officeart/2005/8/layout/hierarchy3"/>
    <dgm:cxn modelId="{2BA1BA73-F037-429E-8F45-3DBCC760ED61}" type="presParOf" srcId="{8955312E-ABFF-47D2-A8AA-84FC7B7A5FD4}" destId="{0E729739-1F8D-4868-83E9-0DF9D96A8073}" srcOrd="0" destOrd="0" presId="urn:microsoft.com/office/officeart/2005/8/layout/hierarchy3"/>
    <dgm:cxn modelId="{C3DF7A74-D799-4DBE-AFD5-828CF34F80B9}" type="presParOf" srcId="{0E729739-1F8D-4868-83E9-0DF9D96A8073}" destId="{43A68D90-07CD-4216-BC68-1BF132B3E92D}" srcOrd="0" destOrd="0" presId="urn:microsoft.com/office/officeart/2005/8/layout/hierarchy3"/>
    <dgm:cxn modelId="{12B8C96B-D4FE-4651-890A-90FBCCC5118F}" type="presParOf" srcId="{0E729739-1F8D-4868-83E9-0DF9D96A8073}" destId="{DD229C30-D120-4805-BDBA-C6DFB85D41AF}" srcOrd="1" destOrd="0" presId="urn:microsoft.com/office/officeart/2005/8/layout/hierarchy3"/>
    <dgm:cxn modelId="{BFADD870-84D3-4CB5-8900-32B01F191448}" type="presParOf" srcId="{8955312E-ABFF-47D2-A8AA-84FC7B7A5FD4}" destId="{7314FEBE-96AE-4913-8FE9-A59D7BC3C0E2}" srcOrd="1"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66EC7-9E9F-45D5-BA2C-1DEF6580C1B9}">
      <dsp:nvSpPr>
        <dsp:cNvPr id="0" name=""/>
        <dsp:cNvSpPr/>
      </dsp:nvSpPr>
      <dsp:spPr>
        <a:xfrm>
          <a:off x="277400" y="62488"/>
          <a:ext cx="2793716" cy="9989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b="0" i="0" kern="1200" dirty="0"/>
            <a:t>Maximum Daily Capacity</a:t>
          </a:r>
          <a:endParaRPr lang="en-GB" sz="2000" kern="1200" dirty="0"/>
        </a:p>
      </dsp:txBody>
      <dsp:txXfrm>
        <a:off x="326167" y="111255"/>
        <a:ext cx="2696182" cy="901461"/>
      </dsp:txXfrm>
    </dsp:sp>
    <dsp:sp modelId="{D603E39D-FD86-4838-960B-09FA636DB262}">
      <dsp:nvSpPr>
        <dsp:cNvPr id="0" name=""/>
        <dsp:cNvSpPr/>
      </dsp:nvSpPr>
      <dsp:spPr>
        <a:xfrm>
          <a:off x="802212" y="1071623"/>
          <a:ext cx="1827993" cy="2520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b="0" i="0" kern="1200"/>
            <a:t>=</a:t>
          </a:r>
          <a:endParaRPr lang="en-GB" sz="1600" kern="1200"/>
        </a:p>
      </dsp:txBody>
      <dsp:txXfrm>
        <a:off x="814515" y="1083926"/>
        <a:ext cx="1803387" cy="227420"/>
      </dsp:txXfrm>
    </dsp:sp>
    <dsp:sp modelId="{44EF2598-78F0-42C4-8F31-116EA169892E}">
      <dsp:nvSpPr>
        <dsp:cNvPr id="0" name=""/>
        <dsp:cNvSpPr/>
      </dsp:nvSpPr>
      <dsp:spPr>
        <a:xfrm>
          <a:off x="277400" y="1331252"/>
          <a:ext cx="2793716" cy="9989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b="0" i="0" kern="1200" dirty="0"/>
            <a:t>1,200,000 appointments </a:t>
          </a:r>
          <a:endParaRPr lang="en-GB" sz="1600" kern="1200" dirty="0"/>
        </a:p>
      </dsp:txBody>
      <dsp:txXfrm>
        <a:off x="326167" y="1380019"/>
        <a:ext cx="2696182" cy="9014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E9277-5100-4FE5-AFA1-4606C4A4201B}">
      <dsp:nvSpPr>
        <dsp:cNvPr id="0" name=""/>
        <dsp:cNvSpPr/>
      </dsp:nvSpPr>
      <dsp:spPr>
        <a:xfrm>
          <a:off x="0" y="1864"/>
          <a:ext cx="2627616" cy="7976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0" i="0" kern="1200" dirty="0"/>
            <a:t>Capacity </a:t>
          </a:r>
          <a:endParaRPr lang="en-GB" sz="2400" kern="1200" dirty="0"/>
        </a:p>
      </dsp:txBody>
      <dsp:txXfrm>
        <a:off x="38937" y="40801"/>
        <a:ext cx="2549742" cy="719755"/>
      </dsp:txXfrm>
    </dsp:sp>
    <dsp:sp modelId="{6808AF03-AB0E-4ECD-B2CA-686ABC203D1D}">
      <dsp:nvSpPr>
        <dsp:cNvPr id="0" name=""/>
        <dsp:cNvSpPr/>
      </dsp:nvSpPr>
      <dsp:spPr>
        <a:xfrm>
          <a:off x="398130" y="806902"/>
          <a:ext cx="1831356" cy="3033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a:t>
          </a:r>
        </a:p>
      </dsp:txBody>
      <dsp:txXfrm>
        <a:off x="412938" y="821710"/>
        <a:ext cx="1801740" cy="273722"/>
      </dsp:txXfrm>
    </dsp:sp>
    <dsp:sp modelId="{4BD1DE0C-CDFF-4C0F-8F57-18FAFD585107}">
      <dsp:nvSpPr>
        <dsp:cNvPr id="0" name=""/>
        <dsp:cNvSpPr/>
      </dsp:nvSpPr>
      <dsp:spPr>
        <a:xfrm>
          <a:off x="0" y="1117650"/>
          <a:ext cx="2627616" cy="1187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i="0" kern="1200" dirty="0"/>
            <a:t>“</a:t>
          </a:r>
          <a:r>
            <a:rPr lang="en-GB" sz="1600" b="0" i="1" kern="1200" dirty="0"/>
            <a:t>the capability, in terms of available resources, that the NHS has to deliver services</a:t>
          </a:r>
          <a:r>
            <a:rPr lang="en-GB" sz="1600" b="0" i="0" kern="1200" dirty="0"/>
            <a:t>”</a:t>
          </a:r>
          <a:endParaRPr lang="en-GB" sz="1600" kern="1200" dirty="0"/>
        </a:p>
      </dsp:txBody>
      <dsp:txXfrm>
        <a:off x="57978" y="1175628"/>
        <a:ext cx="2511660" cy="10717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1A1FB-E9BD-4486-BF60-508A8EEA4B07}">
      <dsp:nvSpPr>
        <dsp:cNvPr id="0" name=""/>
        <dsp:cNvSpPr/>
      </dsp:nvSpPr>
      <dsp:spPr>
        <a:xfrm>
          <a:off x="0" y="356913"/>
          <a:ext cx="2460677" cy="1230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kern="1200" dirty="0"/>
            <a:t>40% of </a:t>
          </a:r>
          <a:r>
            <a:rPr lang="en-GB" sz="1700" b="0" kern="1200" dirty="0"/>
            <a:t>interruptions have been dealt with by a more junior member of the clinical team</a:t>
          </a:r>
          <a:endParaRPr lang="en-GB" sz="1700" kern="1200" dirty="0"/>
        </a:p>
      </dsp:txBody>
      <dsp:txXfrm>
        <a:off x="36035" y="392948"/>
        <a:ext cx="2388607" cy="11582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68D90-07CD-4216-BC68-1BF132B3E92D}">
      <dsp:nvSpPr>
        <dsp:cNvPr id="0" name=""/>
        <dsp:cNvSpPr/>
      </dsp:nvSpPr>
      <dsp:spPr>
        <a:xfrm>
          <a:off x="0" y="0"/>
          <a:ext cx="2479813" cy="1239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GB" sz="1900" b="0" i="1" kern="1200" dirty="0"/>
            <a:t>30% of GP interruptions were inappropriate or could have waited</a:t>
          </a:r>
          <a:endParaRPr lang="en-GB" sz="1900" kern="1200" dirty="0"/>
        </a:p>
      </dsp:txBody>
      <dsp:txXfrm>
        <a:off x="36316" y="36316"/>
        <a:ext cx="2407181" cy="116727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245C065-7973-41A8-A2CC-441A8BA3384C}" type="datetime1">
              <a:rPr lang="en-GB" smtClean="0"/>
              <a:t>04/12/2023</a:t>
            </a:fld>
            <a:endParaRPr lang="en-GB"/>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GB" smtClean="0"/>
              <a:t>‹#›</a:t>
            </a:fld>
            <a:endParaRPr lang="en-GB"/>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7A586-3225-45EC-B90F-43F9676D14C2}" type="datetime1">
              <a:rPr lang="en-GB" smtClean="0"/>
              <a:pPr/>
              <a:t>04/12/2023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n-GB" noProof="0" smtClean="0"/>
              <a:t>‹#›</a:t>
            </a:fld>
            <a:endParaRPr lang="en-GB"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800"/>
              </a:spcBef>
              <a:spcAft>
                <a:spcPts val="600"/>
              </a:spcAft>
            </a:pPr>
            <a:r>
              <a:rPr lang="en-GB" sz="1800" b="0" i="0" u="none" strike="noStrike" dirty="0">
                <a:solidFill>
                  <a:srgbClr val="000000"/>
                </a:solidFill>
                <a:effectLst/>
                <a:latin typeface="Arial" panose="020B0604020202020204" pitchFamily="34" charset="0"/>
              </a:rPr>
              <a:t>Good afternoon my name is Will and I will be presenting my team’s exploratory and explanatory analysis into concerns around the NHS’s capacity and utilisation of services</a:t>
            </a:r>
            <a:endParaRPr lang="en-GB" b="1" dirty="0">
              <a:effectLst/>
            </a:endParaRP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rtl="0">
              <a:spcBef>
                <a:spcPts val="0"/>
              </a:spcBef>
              <a:spcAft>
                <a:spcPts val="0"/>
              </a:spcAft>
            </a:pPr>
            <a:r>
              <a:rPr lang="en-GB" sz="1800" b="0" i="0" u="none" strike="noStrike" dirty="0">
                <a:solidFill>
                  <a:srgbClr val="000000"/>
                </a:solidFill>
                <a:effectLst/>
                <a:latin typeface="Arial" panose="020B0604020202020204" pitchFamily="34" charset="0"/>
              </a:rPr>
              <a:t>The overall data date range covers a tumultuous time for the NHS with lockdowns, backlogs and seasonal elements all playing a role in shaping capacity and exactly how resources are utilised.  </a:t>
            </a:r>
            <a:endParaRPr lang="en-GB" b="0" dirty="0">
              <a:effectLst/>
            </a:endParaRPr>
          </a:p>
          <a:p>
            <a:pPr rtl="0">
              <a:spcBef>
                <a:spcPts val="0"/>
              </a:spcBef>
              <a:spcAft>
                <a:spcPts val="0"/>
              </a:spcAft>
            </a:pPr>
            <a:br>
              <a:rPr lang="en-GB" b="0" dirty="0">
                <a:effectLst/>
              </a:rPr>
            </a:br>
            <a:r>
              <a:rPr lang="en-GB" sz="1800" b="0" i="0" u="none" strike="noStrike" dirty="0">
                <a:solidFill>
                  <a:srgbClr val="000000"/>
                </a:solidFill>
                <a:effectLst/>
                <a:latin typeface="Arial" panose="020B0604020202020204" pitchFamily="34" charset="0"/>
              </a:rPr>
              <a:t>Throughout this report I will highlight data quality and data reporting issues. While these data issues are acknowledged in the metadata, for this project it means that it is difficult to find actionable insights from the data as quality, and completeness, are both significant issues.  </a:t>
            </a:r>
            <a:endParaRPr lang="en-GB" b="0" dirty="0">
              <a:effectLst/>
            </a:endParaRPr>
          </a:p>
          <a:p>
            <a:pPr rtl="0">
              <a:spcBef>
                <a:spcPts val="0"/>
              </a:spcBef>
              <a:spcAft>
                <a:spcPts val="0"/>
              </a:spcAft>
            </a:pPr>
            <a:br>
              <a:rPr lang="en-GB" b="0" dirty="0">
                <a:effectLst/>
              </a:rPr>
            </a:br>
            <a:r>
              <a:rPr lang="en-GB" sz="1800" b="0" i="0" u="none" strike="noStrike" dirty="0">
                <a:solidFill>
                  <a:srgbClr val="000000"/>
                </a:solidFill>
                <a:effectLst/>
                <a:latin typeface="Arial" panose="020B0604020202020204" pitchFamily="34" charset="0"/>
              </a:rPr>
              <a:t>As such all insights, analysis and suggestions must be appreciated within a context of an exploration of imperfect data and taken as guidance.</a:t>
            </a:r>
            <a:endParaRPr lang="en-GB" b="0" dirty="0">
              <a:effectLst/>
            </a:endParaRPr>
          </a:p>
          <a:p>
            <a:br>
              <a:rPr lang="en-GB" dirty="0"/>
            </a:br>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smtClean="0"/>
              <a:t>1</a:t>
            </a:fld>
            <a:endParaRPr lang="en-GB"/>
          </a:p>
        </p:txBody>
      </p:sp>
    </p:spTree>
    <p:extLst>
      <p:ext uri="{BB962C8B-B14F-4D97-AF65-F5344CB8AC3E}">
        <p14:creationId xmlns:p14="http://schemas.microsoft.com/office/powerpoint/2010/main" val="2772334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Sum of appointment mode appointments per month  shows us that while there is some fluctuation, face to face steadily comes out on top</a:t>
            </a:r>
            <a:br>
              <a:rPr lang="en-GB" sz="1800" b="0" i="0" u="none" strike="noStrike" dirty="0">
                <a:solidFill>
                  <a:srgbClr val="000000"/>
                </a:solidFill>
                <a:effectLst/>
                <a:latin typeface="Arial" panose="020B0604020202020204" pitchFamily="34" charset="0"/>
              </a:rPr>
            </a:br>
            <a:endParaRPr lang="en-GB"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first lockdown shows a sharp decline in face to face appointments which is neatly met by an appropriate rise in telephone appointments. </a:t>
            </a:r>
            <a:br>
              <a:rPr lang="en-GB" sz="1800" b="0" i="0" u="none" strike="noStrike" dirty="0">
                <a:solidFill>
                  <a:srgbClr val="000000"/>
                </a:solidFill>
                <a:effectLst/>
                <a:latin typeface="Arial" panose="020B0604020202020204" pitchFamily="34" charset="0"/>
              </a:rPr>
            </a:br>
            <a:endParaRPr lang="en-GB"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There is another rise for telephone appointments in the second and third lockdowns but for the most part, telephone appointments gradually lose their momentum where face to face regains it. </a:t>
            </a:r>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10</a:t>
            </a:fld>
            <a:endParaRPr lang="en-GB" noProof="0"/>
          </a:p>
        </p:txBody>
      </p:sp>
    </p:spTree>
    <p:extLst>
      <p:ext uri="{BB962C8B-B14F-4D97-AF65-F5344CB8AC3E}">
        <p14:creationId xmlns:p14="http://schemas.microsoft.com/office/powerpoint/2010/main" val="4281971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By comparing which healthcare professionals fulfil which appointment types , we see that GPs are making 41% face to face appointments compared to other practice staff’s 58%, but that ratio could still be increased.</a:t>
            </a:r>
            <a:br>
              <a:rPr lang="en-GB" sz="1800" b="0" i="0" u="none" strike="noStrike" dirty="0">
                <a:solidFill>
                  <a:srgbClr val="000000"/>
                </a:solidFill>
                <a:effectLst/>
                <a:latin typeface="Arial" panose="020B0604020202020204" pitchFamily="34" charset="0"/>
              </a:rPr>
            </a:br>
            <a:r>
              <a:rPr lang="en-GB" sz="1800" b="0" i="0" u="none" strike="noStrike" dirty="0">
                <a:solidFill>
                  <a:srgbClr val="000000"/>
                </a:solidFill>
                <a:effectLst/>
                <a:latin typeface="Arial" panose="020B0604020202020204" pitchFamily="34" charset="0"/>
              </a:rPr>
              <a:t> </a:t>
            </a:r>
          </a:p>
          <a:p>
            <a:pPr rtl="0" fontAlgn="base">
              <a:spcBef>
                <a:spcPts val="0"/>
              </a:spcBef>
              <a:spcAft>
                <a:spcPts val="0"/>
              </a:spcAft>
              <a:buFont typeface="Arial" panose="020B0604020202020204" pitchFamily="34" charset="0"/>
              <a:buChar char="•"/>
            </a:pPr>
            <a:r>
              <a:rPr lang="en-GB" sz="2800" b="0" i="0" u="none" strike="noStrike" dirty="0">
                <a:solidFill>
                  <a:srgbClr val="000000"/>
                </a:solidFill>
                <a:effectLst/>
                <a:latin typeface="Arial" panose="020B0604020202020204" pitchFamily="34" charset="0"/>
              </a:rPr>
              <a:t> </a:t>
            </a:r>
            <a:r>
              <a:rPr lang="en-GB" sz="1800" b="0" i="0" u="none" strike="noStrike" dirty="0">
                <a:solidFill>
                  <a:srgbClr val="000000"/>
                </a:solidFill>
                <a:effectLst/>
                <a:latin typeface="Arial" panose="020B0604020202020204" pitchFamily="34" charset="0"/>
              </a:rPr>
              <a:t>Returning to NHS Pickering now who suggest that </a:t>
            </a:r>
            <a:r>
              <a:rPr lang="en-GB" sz="1800" b="0" i="1" u="none" strike="noStrike" dirty="0">
                <a:solidFill>
                  <a:srgbClr val="000000"/>
                </a:solidFill>
                <a:effectLst/>
                <a:latin typeface="Arial" panose="020B0604020202020204" pitchFamily="34" charset="0"/>
              </a:rPr>
              <a:t>“For every one face to face appointment a GP can deal with two patient calls, freeing up capacity to deal with more patients.” </a:t>
            </a:r>
            <a:r>
              <a:rPr lang="en-GB" sz="1800" b="0" i="0" u="none" strike="noStrike" dirty="0">
                <a:solidFill>
                  <a:srgbClr val="000000"/>
                </a:solidFill>
                <a:effectLst/>
                <a:latin typeface="Arial" panose="020B0604020202020204" pitchFamily="34" charset="0"/>
              </a:rPr>
              <a:t>We see in telephone appointments, that ratio should be increased. </a:t>
            </a:r>
          </a:p>
          <a:p>
            <a:pPr rtl="0">
              <a:spcBef>
                <a:spcPts val="0"/>
              </a:spcBef>
              <a:spcAft>
                <a:spcPts val="0"/>
              </a:spcAft>
            </a:pPr>
            <a:br>
              <a:rPr lang="en-GB" sz="2800" b="0" dirty="0">
                <a:effectLst/>
              </a:rPr>
            </a:br>
            <a:br>
              <a:rPr lang="en-GB" sz="2800" b="0" dirty="0">
                <a:effectLst/>
              </a:rPr>
            </a:br>
            <a:r>
              <a:rPr lang="en-GB" sz="1800" b="0" i="0" u="none" strike="noStrike" dirty="0">
                <a:solidFill>
                  <a:srgbClr val="000000"/>
                </a:solidFill>
                <a:effectLst/>
                <a:latin typeface="Arial" panose="020B0604020202020204" pitchFamily="34" charset="0"/>
              </a:rPr>
              <a:t>Now we’ve explored how Healthcare professionals are carrying out each appointment, let’s see how long they’re spending in each session. </a:t>
            </a:r>
            <a:endParaRPr lang="en-GB" sz="2800" b="0" dirty="0">
              <a:effectLst/>
            </a:endParaRPr>
          </a:p>
          <a:p>
            <a:br>
              <a:rPr lang="en-GB" sz="2800" dirty="0"/>
            </a:br>
            <a:endParaRPr lang="en-GB" sz="1600" b="1" dirty="0">
              <a:effectLst/>
            </a:endParaRPr>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11</a:t>
            </a:fld>
            <a:endParaRPr lang="en-GB" noProof="0"/>
          </a:p>
        </p:txBody>
      </p:sp>
    </p:spTree>
    <p:extLst>
      <p:ext uri="{BB962C8B-B14F-4D97-AF65-F5344CB8AC3E}">
        <p14:creationId xmlns:p14="http://schemas.microsoft.com/office/powerpoint/2010/main" val="3273229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Inefficiencies are shown in appointment length and data reporting </a:t>
            </a:r>
          </a:p>
          <a:p>
            <a:pPr rtl="0" fontAlgn="base">
              <a:spcBef>
                <a:spcPts val="0"/>
              </a:spcBef>
              <a:spcAft>
                <a:spcPts val="0"/>
              </a:spcAft>
              <a:buFont typeface="Arial" panose="020B0604020202020204" pitchFamily="34" charset="0"/>
              <a:buChar char="•"/>
            </a:pPr>
            <a:endParaRPr lang="en-GB"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24% of appointments misreported/unreported because of data quality,  around 40 million appointments total.</a:t>
            </a:r>
            <a:br>
              <a:rPr lang="en-GB" sz="1800" b="0" i="0" u="none" strike="noStrike" dirty="0">
                <a:solidFill>
                  <a:srgbClr val="000000"/>
                </a:solidFill>
                <a:effectLst/>
                <a:latin typeface="Arial" panose="020B0604020202020204" pitchFamily="34" charset="0"/>
              </a:rPr>
            </a:br>
            <a:endParaRPr lang="en-GB"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Finding an appropriate target time for appointment duration is difficult, however The British Medical Association has a suggested figure of 15 minutes.</a:t>
            </a:r>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12</a:t>
            </a:fld>
            <a:endParaRPr lang="en-GB" noProof="0"/>
          </a:p>
        </p:txBody>
      </p:sp>
    </p:spTree>
    <p:extLst>
      <p:ext uri="{BB962C8B-B14F-4D97-AF65-F5344CB8AC3E}">
        <p14:creationId xmlns:p14="http://schemas.microsoft.com/office/powerpoint/2010/main" val="159966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By grouping the data into sub 15 mins and over 15 mins bins we can see that 52% of appointments meet the BMA’s standard.</a:t>
            </a: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Appointments over 15 minutes account for  24%,  around 40 million appointments. Very similar to the unknown column.</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Around 9 million appointments are over 30 minutes.</a:t>
            </a: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Aside from resolving data collection issues, it’s clear that further guidance is needed to ensure that healthcare professionals are using time efficiently</a:t>
            </a:r>
            <a:br>
              <a:rPr lang="en-GB" b="0" dirty="0">
                <a:effectLst/>
              </a:rPr>
            </a:br>
            <a:endParaRPr lang="en-GB"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13</a:t>
            </a:fld>
            <a:endParaRPr lang="en-GB" noProof="0"/>
          </a:p>
        </p:txBody>
      </p:sp>
    </p:spTree>
    <p:extLst>
      <p:ext uri="{BB962C8B-B14F-4D97-AF65-F5344CB8AC3E}">
        <p14:creationId xmlns:p14="http://schemas.microsoft.com/office/powerpoint/2010/main" val="1582154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25400" rtl="0">
              <a:spcBef>
                <a:spcPts val="200"/>
              </a:spcBef>
              <a:spcAft>
                <a:spcPts val="1700"/>
              </a:spcAft>
            </a:pPr>
            <a:r>
              <a:rPr lang="en-GB" sz="1800" b="0" i="0" u="none" strike="noStrike" dirty="0">
                <a:solidFill>
                  <a:srgbClr val="393D3E"/>
                </a:solidFill>
                <a:effectLst/>
                <a:latin typeface="Arial" panose="020B0604020202020204" pitchFamily="34" charset="0"/>
              </a:rPr>
              <a:t>If analysis is the heart of solid business decisions, raw data is the blood.</a:t>
            </a:r>
          </a:p>
          <a:p>
            <a:pPr marR="25400" rtl="0">
              <a:spcBef>
                <a:spcPts val="200"/>
              </a:spcBef>
              <a:spcAft>
                <a:spcPts val="1700"/>
              </a:spcAft>
            </a:pPr>
            <a:endParaRPr lang="en-GB" sz="1800" b="0" i="0" u="none" strike="noStrike" dirty="0">
              <a:solidFill>
                <a:srgbClr val="393D3E"/>
              </a:solidFill>
              <a:effectLst/>
              <a:latin typeface="Arial" panose="020B0604020202020204" pitchFamily="34" charset="0"/>
            </a:endParaRPr>
          </a:p>
          <a:p>
            <a:pPr marR="25400" rtl="0">
              <a:spcBef>
                <a:spcPts val="200"/>
              </a:spcBef>
              <a:spcAft>
                <a:spcPts val="1700"/>
              </a:spcAft>
            </a:pPr>
            <a:r>
              <a:rPr lang="en-GB" sz="1800" b="0" i="0" u="none" strike="noStrike" dirty="0">
                <a:solidFill>
                  <a:srgbClr val="393D3E"/>
                </a:solidFill>
                <a:effectLst/>
                <a:latin typeface="Arial" panose="020B0604020202020204" pitchFamily="34" charset="0"/>
              </a:rPr>
              <a:t>The metadata highlights that the data was not originally designed for analysis, lacking national standards for data entry and resulting in widespread data quality issues. This poses a significant risk to analysis, and there is a need for efforts to establish standard data practices in order to avoid losing hundreds of millions of appointments worth of data. </a:t>
            </a:r>
            <a:endParaRPr lang="en-GB" sz="2800" b="0" dirty="0">
              <a:effectLst/>
            </a:endParaRPr>
          </a:p>
          <a:p>
            <a:pPr marR="25400" rtl="0">
              <a:spcBef>
                <a:spcPts val="200"/>
              </a:spcBef>
              <a:spcAft>
                <a:spcPts val="1700"/>
              </a:spcAft>
            </a:pPr>
            <a:endParaRPr lang="en-GB" sz="1800" b="0" i="0" u="none" strike="noStrike" dirty="0">
              <a:solidFill>
                <a:srgbClr val="393D3E"/>
              </a:solidFill>
              <a:effectLst/>
              <a:latin typeface="Arial" panose="020B0604020202020204" pitchFamily="34" charset="0"/>
            </a:endParaRPr>
          </a:p>
          <a:p>
            <a:pPr marR="25400" rtl="0">
              <a:spcBef>
                <a:spcPts val="200"/>
              </a:spcBef>
              <a:spcAft>
                <a:spcPts val="1700"/>
              </a:spcAft>
            </a:pPr>
            <a:r>
              <a:rPr lang="en-GB" sz="1800" b="0" i="0" u="none" strike="noStrike" dirty="0">
                <a:solidFill>
                  <a:srgbClr val="393D3E"/>
                </a:solidFill>
                <a:effectLst/>
                <a:latin typeface="Arial" panose="020B0604020202020204" pitchFamily="34" charset="0"/>
              </a:rPr>
              <a:t>While merging data sets is possible by aggregating up daily data to monthly it is complex and inefficient. Rather in the future, data provided can be at an </a:t>
            </a:r>
            <a:r>
              <a:rPr lang="en-GB" sz="1800" b="0" i="0" u="none" strike="noStrike" dirty="0" err="1">
                <a:solidFill>
                  <a:srgbClr val="393D3E"/>
                </a:solidFill>
                <a:effectLst/>
                <a:latin typeface="Arial" panose="020B0604020202020204" pitchFamily="34" charset="0"/>
              </a:rPr>
              <a:t>icb_level</a:t>
            </a:r>
            <a:r>
              <a:rPr lang="en-GB" sz="1800" b="0" i="0" u="none" strike="noStrike" dirty="0">
                <a:solidFill>
                  <a:srgbClr val="393D3E"/>
                </a:solidFill>
                <a:effectLst/>
                <a:latin typeface="Arial" panose="020B0604020202020204" pitchFamily="34" charset="0"/>
              </a:rPr>
              <a:t> and reporting can be standardised to monthly so as to avoid any issue and allow for more direct comparisons of relevant metrics and KPI’s.</a:t>
            </a:r>
            <a:endParaRPr lang="en-GB" sz="2800" b="0" dirty="0">
              <a:effectLst/>
            </a:endParaRPr>
          </a:p>
          <a:p>
            <a:br>
              <a:rPr lang="en-GB" sz="2800" dirty="0"/>
            </a:br>
            <a:endParaRPr lang="en-GB"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14</a:t>
            </a:fld>
            <a:endParaRPr lang="en-GB" noProof="0"/>
          </a:p>
        </p:txBody>
      </p:sp>
    </p:spTree>
    <p:extLst>
      <p:ext uri="{BB962C8B-B14F-4D97-AF65-F5344CB8AC3E}">
        <p14:creationId xmlns:p14="http://schemas.microsoft.com/office/powerpoint/2010/main" val="2052262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100" b="0" i="0" u="none" strike="noStrike" dirty="0">
                <a:solidFill>
                  <a:srgbClr val="000000"/>
                </a:solidFill>
                <a:effectLst/>
                <a:latin typeface="Arial" panose="020B0604020202020204" pitchFamily="34" charset="0"/>
              </a:rPr>
              <a:t>There are two main paths: reorganise current resources or expand and upgrade capacity.</a:t>
            </a:r>
            <a:endParaRPr lang="en-GB" b="0" dirty="0">
              <a:effectLst/>
            </a:endParaRPr>
          </a:p>
          <a:p>
            <a:pPr rtl="0" fontAlgn="base">
              <a:spcBef>
                <a:spcPts val="120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Average capacity is around 65% during a tumultuous period for the NHS.</a:t>
            </a:r>
          </a:p>
          <a:p>
            <a:pPr rtl="0" fontAlgn="base">
              <a:spcBef>
                <a:spcPts val="0"/>
              </a:spcBef>
              <a:spcAft>
                <a:spcPts val="120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But to more accurately consider this problem, more data is needed over a larger date range, including pandemics, for a fairer assessment of capacity.</a:t>
            </a:r>
          </a:p>
          <a:p>
            <a:pPr rtl="0">
              <a:spcBef>
                <a:spcPts val="1200"/>
              </a:spcBef>
              <a:spcAft>
                <a:spcPts val="1200"/>
              </a:spcAft>
            </a:pPr>
            <a:br>
              <a:rPr lang="en-GB" b="0" dirty="0">
                <a:effectLst/>
              </a:rPr>
            </a:br>
            <a:r>
              <a:rPr lang="en-GB" sz="1100" b="0" i="0" u="none" strike="noStrike" dirty="0">
                <a:solidFill>
                  <a:srgbClr val="000000"/>
                </a:solidFill>
                <a:effectLst/>
                <a:latin typeface="Arial" panose="020B0604020202020204" pitchFamily="34" charset="0"/>
              </a:rPr>
              <a:t>To meet the demands of a growing population, increasing capacity will be inevitable. However, in the short term, efficient reallocation of resources could prove pivotal.  </a:t>
            </a:r>
            <a:br>
              <a:rPr lang="en-GB" sz="1100" b="0" i="0" u="none" strike="noStrike" dirty="0">
                <a:solidFill>
                  <a:srgbClr val="000000"/>
                </a:solidFill>
                <a:effectLst/>
                <a:latin typeface="Arial" panose="020B0604020202020204" pitchFamily="34" charset="0"/>
              </a:rPr>
            </a:br>
            <a:endParaRPr lang="en-GB" b="0" dirty="0">
              <a:effectLst/>
            </a:endParaRPr>
          </a:p>
          <a:p>
            <a:pPr rtl="0">
              <a:spcBef>
                <a:spcPts val="1200"/>
              </a:spcBef>
              <a:spcAft>
                <a:spcPts val="1200"/>
              </a:spcAft>
            </a:pPr>
            <a:r>
              <a:rPr lang="en-GB" sz="1100" b="0" i="0" u="none" strike="noStrike" dirty="0">
                <a:solidFill>
                  <a:srgbClr val="000000"/>
                </a:solidFill>
                <a:effectLst/>
                <a:latin typeface="Arial" panose="020B0604020202020204" pitchFamily="34" charset="0"/>
              </a:rPr>
              <a:t>91% of appointments are in general practice.</a:t>
            </a:r>
            <a:endParaRPr lang="en-GB" b="0" dirty="0">
              <a:effectLst/>
            </a:endParaRPr>
          </a:p>
          <a:p>
            <a:pPr rtl="0" fontAlgn="base">
              <a:spcBef>
                <a:spcPts val="120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majority of these patients are seen within the recommended 14-day target, but 91 million appointments fall short.</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GPs handle 51% of appointments, while Other Practice Staff manage 46%.</a:t>
            </a:r>
          </a:p>
          <a:p>
            <a:pPr rtl="0" fontAlgn="base">
              <a:spcBef>
                <a:spcPts val="0"/>
              </a:spcBef>
              <a:spcAft>
                <a:spcPts val="120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And only 52% of appointments meet the BMA's sub-15 minute duration standard.</a:t>
            </a:r>
          </a:p>
          <a:p>
            <a:pPr rtl="0" fontAlgn="base">
              <a:spcBef>
                <a:spcPts val="0"/>
              </a:spcBef>
              <a:spcAft>
                <a:spcPts val="1200"/>
              </a:spcAft>
              <a:buFont typeface="Arial" panose="020B0604020202020204" pitchFamily="34" charset="0"/>
              <a:buChar char="•"/>
            </a:pPr>
            <a:endParaRPr lang="en-GB" sz="1100" b="0" i="0" u="none" strike="noStrike" dirty="0">
              <a:solidFill>
                <a:srgbClr val="000000"/>
              </a:solidFill>
              <a:effectLst/>
              <a:latin typeface="Arial" panose="020B0604020202020204" pitchFamily="34" charset="0"/>
            </a:endParaRPr>
          </a:p>
          <a:p>
            <a:pPr rtl="0">
              <a:spcBef>
                <a:spcPts val="1200"/>
              </a:spcBef>
              <a:spcAft>
                <a:spcPts val="1200"/>
              </a:spcAft>
            </a:pPr>
            <a:r>
              <a:rPr lang="en-GB" sz="1100" b="0" i="0" u="none" strike="noStrike" dirty="0">
                <a:solidFill>
                  <a:srgbClr val="000000"/>
                </a:solidFill>
                <a:effectLst/>
                <a:latin typeface="Arial" panose="020B0604020202020204" pitchFamily="34" charset="0"/>
              </a:rPr>
              <a:t>In order to address these my recommendations are:</a:t>
            </a:r>
            <a:br>
              <a:rPr lang="en-GB" sz="1100" b="0" i="0" u="none" strike="noStrike" dirty="0">
                <a:solidFill>
                  <a:srgbClr val="000000"/>
                </a:solidFill>
                <a:effectLst/>
                <a:latin typeface="Arial" panose="020B0604020202020204" pitchFamily="34" charset="0"/>
              </a:rPr>
            </a:br>
            <a:endParaRPr lang="en-GB" b="0" dirty="0">
              <a:effectLst/>
            </a:endParaRPr>
          </a:p>
          <a:p>
            <a:pPr rtl="0" fontAlgn="base">
              <a:spcBef>
                <a:spcPts val="120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To reduce face-to-face appointments for GP’s  encouraging alternative means like telephone or video/online appointments.</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Support other practice staff in handling appropriate GP appointments.</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Promote centralisation of appointment administration through Primary Care Networks</a:t>
            </a:r>
            <a:br>
              <a:rPr lang="en-GB" sz="1100" b="0" i="0" u="none" strike="noStrike" dirty="0">
                <a:solidFill>
                  <a:srgbClr val="000000"/>
                </a:solidFill>
                <a:effectLst/>
                <a:latin typeface="Arial" panose="020B0604020202020204" pitchFamily="34" charset="0"/>
              </a:rPr>
            </a:b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Despite high attendance, 40 million appointments are missed. </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Non-attendance by 4% of patients could cost the NHS around £927 million in the data period.</a:t>
            </a:r>
            <a:br>
              <a:rPr lang="en-GB" sz="1200" b="0" i="0" u="sng" strike="noStrike" dirty="0">
                <a:solidFill>
                  <a:srgbClr val="000000"/>
                </a:solidFill>
                <a:effectLst/>
                <a:latin typeface="Arial" panose="020B0604020202020204" pitchFamily="34" charset="0"/>
              </a:rPr>
            </a:br>
            <a:br>
              <a:rPr lang="en-GB" sz="1200" b="0" i="0" u="sng"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1200"/>
              </a:spcBef>
              <a:spcAft>
                <a:spcPts val="1200"/>
              </a:spcAft>
              <a:buFont typeface="Arial" panose="020B0604020202020204" pitchFamily="34" charset="0"/>
              <a:buChar char="•"/>
            </a:pPr>
            <a:r>
              <a:rPr lang="en-GB" sz="1200" b="0" i="0" u="none" strike="noStrike" dirty="0">
                <a:solidFill>
                  <a:srgbClr val="000000"/>
                </a:solidFill>
                <a:effectLst/>
                <a:latin typeface="Arial" panose="020B0604020202020204" pitchFamily="34" charset="0"/>
              </a:rPr>
              <a:t>Finally, Twitter data proved less directly useful, but potential insights can be unlocked through cleaned, ethical analysis using relevant keywords and hashtags.</a:t>
            </a:r>
          </a:p>
          <a:p>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15</a:t>
            </a:fld>
            <a:endParaRPr lang="en-GB" noProof="0"/>
          </a:p>
        </p:txBody>
      </p:sp>
    </p:spTree>
    <p:extLst>
      <p:ext uri="{BB962C8B-B14F-4D97-AF65-F5344CB8AC3E}">
        <p14:creationId xmlns:p14="http://schemas.microsoft.com/office/powerpoint/2010/main" val="169524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This is how I have focused on the two main business questions:</a:t>
            </a:r>
            <a:br>
              <a:rPr lang="en-GB" sz="1800" b="0" i="0" u="none" strike="noStrike" dirty="0">
                <a:solidFill>
                  <a:srgbClr val="000000"/>
                </a:solidFill>
                <a:effectLst/>
                <a:latin typeface="Arial" panose="020B0604020202020204" pitchFamily="34" charset="0"/>
              </a:rPr>
            </a:br>
            <a:r>
              <a:rPr lang="en-GB" sz="1800" b="0" i="0" u="none" strike="noStrike" dirty="0">
                <a:solidFill>
                  <a:srgbClr val="000000"/>
                </a:solidFill>
                <a:effectLst/>
                <a:latin typeface="Arial" panose="020B0604020202020204" pitchFamily="34" charset="0"/>
              </a:rPr>
              <a:t>Capacity</a:t>
            </a:r>
            <a:endParaRPr lang="en-GB" b="0" dirty="0">
              <a:effectLst/>
            </a:endParaRP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What was the average capacity of the NHS during the data period and how often was this capacity reached?</a:t>
            </a:r>
          </a:p>
          <a:p>
            <a:pPr marL="457200" rtl="0" fontAlgn="base">
              <a:spcBef>
                <a:spcPts val="0"/>
              </a:spcBef>
              <a:spcAft>
                <a:spcPts val="0"/>
              </a:spcAft>
              <a:buFont typeface="Arial" panose="020B0604020202020204" pitchFamily="34" charset="0"/>
              <a:buNone/>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Arial" panose="020B0604020202020204" pitchFamily="34" charset="0"/>
              </a:rPr>
              <a:t>Utilisation</a:t>
            </a:r>
            <a:endParaRPr lang="en-GB" b="0" dirty="0">
              <a:effectLst/>
            </a:endParaRPr>
          </a:p>
          <a:p>
            <a:pPr marL="45720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Arial" panose="020B0604020202020204" pitchFamily="34" charset="0"/>
              </a:rPr>
              <a:t>Where and when were resources utilised?</a:t>
            </a:r>
            <a:endParaRPr lang="en-GB" sz="1200" b="1"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Arial" panose="020B0604020202020204" pitchFamily="34" charset="0"/>
              </a:rPr>
              <a:t>What resources were utilised, and how?</a:t>
            </a:r>
            <a:endParaRPr lang="en-GB" sz="1200" b="1"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Arial" panose="020B0604020202020204" pitchFamily="34" charset="0"/>
              </a:rPr>
              <a:t>Who utilised these resources, and who was providing care?</a:t>
            </a:r>
            <a:endParaRPr lang="en-GB" sz="1200" b="1" i="0" u="none" strike="noStrike" dirty="0">
              <a:solidFill>
                <a:srgbClr val="000000"/>
              </a:solidFill>
              <a:effectLst/>
              <a:latin typeface="Arial" panose="020B0604020202020204" pitchFamily="34" charset="0"/>
            </a:endParaRPr>
          </a:p>
          <a:p>
            <a:endParaRPr lang="en-GB" dirty="0"/>
          </a:p>
          <a:p>
            <a:r>
              <a:rPr lang="en-GB" dirty="0"/>
              <a:t>We </a:t>
            </a:r>
            <a:r>
              <a:rPr lang="en-GB" sz="1200" b="0" i="0" u="none" strike="noStrike" dirty="0">
                <a:solidFill>
                  <a:srgbClr val="000000"/>
                </a:solidFill>
                <a:effectLst/>
                <a:latin typeface="Arial" panose="020B0604020202020204" pitchFamily="34" charset="0"/>
              </a:rPr>
              <a:t>were asked to consider Twitter too, however the data provided did not prove useful and isn’t in this presentation.  There was a lack of geographical relevance and ethical concerns that made extraction problematic. </a:t>
            </a:r>
            <a:br>
              <a:rPr lang="en-GB" sz="1200" b="0" i="0" u="none" strike="noStrike" dirty="0">
                <a:solidFill>
                  <a:srgbClr val="000000"/>
                </a:solidFill>
                <a:effectLst/>
                <a:latin typeface="Arial" panose="020B0604020202020204" pitchFamily="34" charset="0"/>
              </a:rPr>
            </a:br>
            <a:endParaRPr lang="en-GB"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Arial" panose="020B0604020202020204" pitchFamily="34" charset="0"/>
              </a:rPr>
              <a:t>With that said, through cleaned, ethical and  geographically relevant keyword/hashtag analysis,  we could legitimately track engagement across users to gather  insights about capacity and utilisation of NHS services.</a:t>
            </a:r>
            <a:br>
              <a:rPr lang="en-GB" sz="1200" b="0" i="0" u="none" strike="noStrike" dirty="0">
                <a:solidFill>
                  <a:srgbClr val="000000"/>
                </a:solidFill>
                <a:effectLst/>
                <a:latin typeface="Arial" panose="020B0604020202020204" pitchFamily="34" charset="0"/>
              </a:rPr>
            </a:br>
            <a:endParaRPr lang="en-GB"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Arial" panose="020B0604020202020204" pitchFamily="34" charset="0"/>
              </a:rPr>
              <a:t> Potential methodology of this has been explored and explained in the technical report. </a:t>
            </a:r>
          </a:p>
          <a:p>
            <a:pPr rtl="0" fontAlgn="base">
              <a:spcBef>
                <a:spcPts val="0"/>
              </a:spcBef>
              <a:spcAft>
                <a:spcPts val="0"/>
              </a:spcAft>
              <a:buFont typeface="Arial" panose="020B0604020202020204" pitchFamily="34" charset="0"/>
              <a:buChar char="•"/>
            </a:pPr>
            <a:endParaRPr lang="en-GB"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GB" sz="1200" b="0" i="0" u="none" strike="noStrike" dirty="0">
              <a:solidFill>
                <a:srgbClr val="000000"/>
              </a:solidFill>
              <a:effectLst/>
              <a:latin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2</a:t>
            </a:fld>
            <a:endParaRPr lang="en-GB" noProof="0"/>
          </a:p>
        </p:txBody>
      </p:sp>
    </p:spTree>
    <p:extLst>
      <p:ext uri="{BB962C8B-B14F-4D97-AF65-F5344CB8AC3E}">
        <p14:creationId xmlns:p14="http://schemas.microsoft.com/office/powerpoint/2010/main" val="2415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NHS defines capacity as “</a:t>
            </a:r>
            <a:r>
              <a:rPr lang="en-GB" sz="1800" b="0" i="1" u="none" strike="noStrike" dirty="0">
                <a:solidFill>
                  <a:srgbClr val="000000"/>
                </a:solidFill>
                <a:effectLst/>
                <a:latin typeface="Arial" panose="020B0604020202020204" pitchFamily="34" charset="0"/>
              </a:rPr>
              <a:t>a broad term used to describe the capability, in terms of available resources, that the NHS has to deliver services</a:t>
            </a:r>
            <a:r>
              <a:rPr lang="en-GB"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Y axes collectively show us utilisation percent by total sum of appointment in the 10s of millions.</a:t>
            </a:r>
            <a:br>
              <a:rPr lang="en-GB" sz="1800" b="0" i="0" u="none" strike="noStrike" dirty="0">
                <a:solidFill>
                  <a:srgbClr val="000000"/>
                </a:solidFill>
                <a:effectLst/>
                <a:latin typeface="Arial" panose="020B0604020202020204" pitchFamily="34" charset="0"/>
              </a:rPr>
            </a:br>
            <a:br>
              <a:rPr lang="en-GB" sz="1800" b="0" i="0" u="none" strike="noStrike" dirty="0">
                <a:solidFill>
                  <a:srgbClr val="000000"/>
                </a:solidFill>
                <a:effectLst/>
                <a:latin typeface="Arial" panose="020B0604020202020204" pitchFamily="34" charset="0"/>
              </a:rPr>
            </a:br>
            <a:endParaRPr lang="en-GB"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Utilisation of services is based on the NHS guideline of a maximum daily capacity.</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1,200,000 appointments and, while there is a peak of 85% and a low of 45%, total average capacity usage of the NHS across the data set is 65%.</a:t>
            </a:r>
            <a:br>
              <a:rPr lang="en-GB" sz="1800" b="0" i="0" u="none" strike="noStrike" dirty="0">
                <a:solidFill>
                  <a:srgbClr val="000000"/>
                </a:solidFill>
                <a:effectLst/>
                <a:latin typeface="Arial" panose="020B0604020202020204" pitchFamily="34" charset="0"/>
              </a:rPr>
            </a:br>
            <a:endParaRPr lang="en-GB"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This suggests that the NHS is, on average, is operating at 35% under capacity, which could reflect wasted resources.</a:t>
            </a:r>
          </a:p>
          <a:p>
            <a:endParaRPr lang="en-GB" dirty="0"/>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3</a:t>
            </a:fld>
            <a:endParaRPr lang="en-GB" noProof="0"/>
          </a:p>
        </p:txBody>
      </p:sp>
    </p:spTree>
    <p:extLst>
      <p:ext uri="{BB962C8B-B14F-4D97-AF65-F5344CB8AC3E}">
        <p14:creationId xmlns:p14="http://schemas.microsoft.com/office/powerpoint/2010/main" val="792341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However, as you can see from the shading, there are three lockdowns, two backlog recovery periods and the rise of the omicron variant during the natural seasonal dip in appointments. </a:t>
            </a:r>
            <a:br>
              <a:rPr lang="en-GB" sz="1100" b="0" i="0" u="none" strike="noStrike" dirty="0">
                <a:solidFill>
                  <a:srgbClr val="000000"/>
                </a:solidFill>
                <a:effectLst/>
                <a:latin typeface="Arial" panose="020B0604020202020204" pitchFamily="34" charset="0"/>
              </a:rPr>
            </a:b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So, directly addressing the question  </a:t>
            </a:r>
            <a:r>
              <a:rPr lang="en-GB" sz="1100" b="1" i="0" u="none" strike="noStrike" dirty="0">
                <a:solidFill>
                  <a:srgbClr val="000000"/>
                </a:solidFill>
                <a:effectLst/>
                <a:latin typeface="Arial" panose="020B0604020202020204" pitchFamily="34" charset="0"/>
              </a:rPr>
              <a:t>“Has there been adequate staff and capacity in the networks?”</a:t>
            </a:r>
            <a:r>
              <a:rPr lang="en-GB" sz="1100" b="0" i="0" u="none" strike="noStrike" dirty="0">
                <a:solidFill>
                  <a:srgbClr val="000000"/>
                </a:solidFill>
                <a:effectLst/>
                <a:latin typeface="Arial" panose="020B0604020202020204" pitchFamily="34" charset="0"/>
              </a:rPr>
              <a:t> is complex.</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Considering the NHS in England did not rise above 85% capacity during what has been called “</a:t>
            </a:r>
            <a:r>
              <a:rPr lang="en-GB" sz="1100" b="0" i="1" u="none" strike="noStrike" dirty="0">
                <a:solidFill>
                  <a:srgbClr val="000000"/>
                </a:solidFill>
                <a:effectLst/>
                <a:latin typeface="Arial" panose="020B0604020202020204" pitchFamily="34" charset="0"/>
              </a:rPr>
              <a:t>the most extreme pressure seen in recent history</a:t>
            </a:r>
            <a:r>
              <a:rPr lang="en-GB" sz="1100" b="0" i="0" u="none" strike="noStrike" dirty="0">
                <a:solidFill>
                  <a:srgbClr val="000000"/>
                </a:solidFill>
                <a:effectLst/>
                <a:latin typeface="Arial" panose="020B0604020202020204" pitchFamily="34" charset="0"/>
              </a:rPr>
              <a:t>” </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you could reasonably argue that yes, there was adequate capacity.</a:t>
            </a:r>
            <a:br>
              <a:rPr lang="en-GB" sz="1100" b="0" i="0" u="none" strike="noStrike" dirty="0">
                <a:solidFill>
                  <a:srgbClr val="000000"/>
                </a:solidFill>
                <a:effectLst/>
                <a:latin typeface="Arial" panose="020B0604020202020204" pitchFamily="34" charset="0"/>
              </a:rPr>
            </a:b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In order to best address the issue of capacity more data and more detail is needed. To explore this and the data period phases above please see the technical report.</a:t>
            </a:r>
          </a:p>
          <a:p>
            <a:pPr rtl="0" fontAlgn="base">
              <a:spcBef>
                <a:spcPts val="0"/>
              </a:spcBef>
              <a:spcAft>
                <a:spcPts val="0"/>
              </a:spcAft>
              <a:buFont typeface="Arial" panose="020B0604020202020204" pitchFamily="34" charset="0"/>
              <a:buChar char="•"/>
            </a:pP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Now, let's delve deeper into capacity and explore the utilisation of available resources that informed our national-level analysis. Specifically when are these appointments taking place.</a:t>
            </a:r>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4</a:t>
            </a:fld>
            <a:endParaRPr lang="en-GB" noProof="0"/>
          </a:p>
        </p:txBody>
      </p:sp>
    </p:spTree>
    <p:extLst>
      <p:ext uri="{BB962C8B-B14F-4D97-AF65-F5344CB8AC3E}">
        <p14:creationId xmlns:p14="http://schemas.microsoft.com/office/powerpoint/2010/main" val="2703774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0" algn="l" rtl="0">
              <a:spcBef>
                <a:spcPts val="1800"/>
              </a:spcBef>
              <a:spcAft>
                <a:spcPts val="600"/>
              </a:spcAft>
              <a:buFont typeface="Arial" panose="020B0604020202020204" pitchFamily="34" charset="0"/>
              <a:buNone/>
            </a:pPr>
            <a:r>
              <a:rPr lang="en-GB" sz="1800" b="0" i="0" u="none" strike="noStrike" dirty="0">
                <a:solidFill>
                  <a:srgbClr val="000000"/>
                </a:solidFill>
                <a:effectLst/>
                <a:latin typeface="Arial" panose="020B0604020202020204" pitchFamily="34" charset="0"/>
              </a:rPr>
              <a:t>As we saw earlier,  the NHS never operated at 100% capacity during the data period, so delays could reflect an issue with actual utilisation of resources rather than capacity.</a:t>
            </a:r>
          </a:p>
          <a:p>
            <a:pPr marL="457200" indent="457200" algn="l" rtl="0">
              <a:spcBef>
                <a:spcPts val="1800"/>
              </a:spcBef>
              <a:spcAft>
                <a:spcPts val="600"/>
              </a:spcAft>
            </a:pPr>
            <a:endParaRPr lang="en-GB"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This chart represents the time elapsed between patients booking and the appointment date. </a:t>
            </a:r>
          </a:p>
          <a:p>
            <a:pPr rtl="0" fontAlgn="base">
              <a:spcBef>
                <a:spcPts val="0"/>
              </a:spcBef>
              <a:spcAft>
                <a:spcPts val="0"/>
              </a:spcAft>
              <a:buFont typeface="Arial" panose="020B0604020202020204" pitchFamily="34" charset="0"/>
              <a:buChar char="•"/>
            </a:pPr>
            <a:endParaRPr lang="en-GB"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red columns are national lockdowns, and it’s clear to see that all appointment delay segments dropped accordingly.</a:t>
            </a:r>
            <a:br>
              <a:rPr lang="en-GB" sz="1800" b="0" i="0" u="none" strike="noStrike" dirty="0">
                <a:solidFill>
                  <a:srgbClr val="000000"/>
                </a:solidFill>
                <a:effectLst/>
                <a:latin typeface="Arial" panose="020B0604020202020204" pitchFamily="34" charset="0"/>
              </a:rPr>
            </a:br>
            <a:br>
              <a:rPr lang="en-GB" sz="1800" b="0" i="0" u="none" strike="noStrike" dirty="0">
                <a:solidFill>
                  <a:srgbClr val="000000"/>
                </a:solidFill>
                <a:effectLst/>
                <a:latin typeface="Arial" panose="020B0604020202020204" pitchFamily="34" charset="0"/>
              </a:rPr>
            </a:br>
            <a:endParaRPr lang="en-GB"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There is no clear target for appropriate delay booking and appointments, so I have put forward a suggestion made by Therese Coffey when she was Health Secretary </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She argued that  “</a:t>
            </a:r>
            <a:r>
              <a:rPr lang="en-GB" sz="1800" b="0" i="1" u="none" strike="noStrike" dirty="0">
                <a:solidFill>
                  <a:srgbClr val="000000"/>
                </a:solidFill>
                <a:effectLst/>
                <a:latin typeface="Arial" panose="020B0604020202020204" pitchFamily="34" charset="0"/>
              </a:rPr>
              <a:t>No one should wait more than two weeks to see GP .</a:t>
            </a:r>
            <a:r>
              <a:rPr lang="en-GB" sz="1800" b="0" i="0" u="none" strike="noStrike" dirty="0">
                <a:solidFill>
                  <a:srgbClr val="000000"/>
                </a:solidFill>
                <a:effectLst/>
                <a:latin typeface="Arial" panose="020B0604020202020204" pitchFamily="34" charset="0"/>
              </a:rPr>
              <a:t>” </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As such that will be our metric. </a:t>
            </a:r>
          </a:p>
          <a:p>
            <a:pPr marL="457200" indent="457200" algn="l" rtl="0">
              <a:spcBef>
                <a:spcPts val="1800"/>
              </a:spcBef>
              <a:spcAft>
                <a:spcPts val="600"/>
              </a:spcAft>
            </a:pPr>
            <a:r>
              <a:rPr lang="en-GB" sz="1800" b="0" i="0" u="none" strike="noStrike" dirty="0">
                <a:solidFill>
                  <a:srgbClr val="000000"/>
                </a:solidFill>
                <a:effectLst/>
                <a:latin typeface="Arial" panose="020B0604020202020204" pitchFamily="34" charset="0"/>
              </a:rPr>
              <a:t> </a:t>
            </a:r>
            <a:endParaRPr lang="en-GB" sz="1600" b="1" dirty="0">
              <a:effectLst/>
            </a:endParaRPr>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5</a:t>
            </a:fld>
            <a:endParaRPr lang="en-GB" noProof="0"/>
          </a:p>
        </p:txBody>
      </p:sp>
    </p:spTree>
    <p:extLst>
      <p:ext uri="{BB962C8B-B14F-4D97-AF65-F5344CB8AC3E}">
        <p14:creationId xmlns:p14="http://schemas.microsoft.com/office/powerpoint/2010/main" val="390790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By grouping the time ranges into two bins of sub 14 days and over 14 days we can see the distribution of appointments that achieve the former health secretary’s standard. </a:t>
            </a:r>
            <a:br>
              <a:rPr lang="en-GB" sz="1100" b="0" i="0" u="none" strike="noStrike" dirty="0">
                <a:solidFill>
                  <a:srgbClr val="000000"/>
                </a:solidFill>
                <a:effectLst/>
                <a:latin typeface="Arial" panose="020B0604020202020204" pitchFamily="34" charset="0"/>
              </a:rPr>
            </a:b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majority of appointments, (88%) take place within 14 days of having been booked. What’s more, 46% percent of patients are seen on the same day!</a:t>
            </a: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However 12% of appointments do not achieve the standard. Which might not seem much, but that’s around 91 million appointments in total.</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Only 3% of appointments elapse more than 28 days but that’s still around 23 million who have been unable to receive care in an appropriate amount of time. </a:t>
            </a:r>
          </a:p>
          <a:p>
            <a:pPr marL="742950" lvl="1" indent="-285750" rtl="0" fontAlgn="base">
              <a:spcBef>
                <a:spcPts val="0"/>
              </a:spcBef>
              <a:spcAft>
                <a:spcPts val="0"/>
              </a:spcAft>
              <a:buFont typeface="Arial" panose="020B0604020202020204" pitchFamily="34" charset="0"/>
              <a:buChar char="•"/>
            </a:pPr>
            <a:endParaRPr lang="en-GB" sz="11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endParaRPr lang="en-GB" sz="11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So who is using and who is giving the appointments?</a:t>
            </a:r>
            <a:endParaRPr lang="en-GB" b="0" dirty="0">
              <a:effectLst/>
            </a:endParaRPr>
          </a:p>
          <a:p>
            <a:br>
              <a:rPr lang="en-GB" dirty="0"/>
            </a:br>
            <a:endParaRPr lang="en-GB" sz="1600" b="1" dirty="0">
              <a:effectLst/>
            </a:endParaRPr>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6</a:t>
            </a:fld>
            <a:endParaRPr lang="en-GB" noProof="0"/>
          </a:p>
        </p:txBody>
      </p:sp>
    </p:spTree>
    <p:extLst>
      <p:ext uri="{BB962C8B-B14F-4D97-AF65-F5344CB8AC3E}">
        <p14:creationId xmlns:p14="http://schemas.microsoft.com/office/powerpoint/2010/main" val="1534464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In a 2019 NHS report, it was calculated that each missed appointment costs an average of £30. </a:t>
            </a: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So, while only 4% of appointments were not attended, this amounts to just over 30 million appointments. </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In monetary terms, the total cost of missed appointments from January 2020 to June 2022 could be estimated at around £927 million.</a:t>
            </a: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Aside from missed appointments, we again see similar data quality issues, with 5% of appointment status data being reported as Unknown (another 30 million or so appointments)</a:t>
            </a: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And whilst  NHS can’t account for patient absences, it can control where and how staff  spend their time, so next let’s look at how staff are being distributed across the network.</a:t>
            </a:r>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7</a:t>
            </a:fld>
            <a:endParaRPr lang="en-GB" noProof="0"/>
          </a:p>
        </p:txBody>
      </p:sp>
    </p:spTree>
    <p:extLst>
      <p:ext uri="{BB962C8B-B14F-4D97-AF65-F5344CB8AC3E}">
        <p14:creationId xmlns:p14="http://schemas.microsoft.com/office/powerpoint/2010/main" val="346789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bar chart shows most appointments by Healthcare Professional Type and we see that GP’s are responsible for 51% of appointments, Other Practice Staff 46% and Unknown 3%.</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Worth noting that “other practice staff” includes a long list from nurses to acupuncturists. It would be useful in future to have the detail available on these members of staff to facilitate  utilisation analysis of resources at a more granular level. </a:t>
            </a:r>
            <a:br>
              <a:rPr lang="en-GB" sz="1100" b="0" i="0" u="none" strike="noStrike" dirty="0">
                <a:solidFill>
                  <a:srgbClr val="000000"/>
                </a:solidFill>
                <a:effectLst/>
                <a:latin typeface="Arial" panose="020B0604020202020204" pitchFamily="34" charset="0"/>
              </a:rPr>
            </a:b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In an article published by the NHS Pickering Medical Practice they talk about how they managed to reduce their GP appointment waiting times by 47% </a:t>
            </a: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They saw that </a:t>
            </a:r>
            <a:r>
              <a:rPr lang="en-GB" sz="1100" b="0" i="1" u="none" strike="noStrike" dirty="0">
                <a:solidFill>
                  <a:srgbClr val="000000"/>
                </a:solidFill>
                <a:effectLst/>
                <a:latin typeface="Arial" panose="020B0604020202020204" pitchFamily="34" charset="0"/>
              </a:rPr>
              <a:t>“30% of GP interruptions were inappropriate or could have waited, a further 40% of interruptions could have been dealt with by a more junior member of the clinical team. ”</a:t>
            </a:r>
            <a:br>
              <a:rPr lang="en-GB" sz="1100" b="0" i="1"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These insights and many others that can be found in the technical report make it clear that other practice staff have a vital role to play in freeing up GP’s to offer more specialist services to patients. </a:t>
            </a:r>
            <a:br>
              <a:rPr lang="en-GB" sz="1100" b="0" i="0" u="none" strike="noStrike" dirty="0">
                <a:solidFill>
                  <a:srgbClr val="000000"/>
                </a:solidFill>
                <a:effectLst/>
                <a:latin typeface="Arial" panose="020B0604020202020204" pitchFamily="34" charset="0"/>
              </a:rPr>
            </a:br>
            <a:br>
              <a:rPr lang="en-GB" sz="1100" b="0" i="0" u="none" strike="noStrike" dirty="0">
                <a:solidFill>
                  <a:srgbClr val="000000"/>
                </a:solidFill>
                <a:effectLst/>
                <a:latin typeface="Arial" panose="020B0604020202020204" pitchFamily="34" charset="0"/>
              </a:rPr>
            </a:b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By understanding how GP’s and other practice staff are spending their time we might better understand efficiency. </a:t>
            </a:r>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8</a:t>
            </a:fld>
            <a:endParaRPr lang="en-GB" noProof="0"/>
          </a:p>
        </p:txBody>
      </p:sp>
    </p:spTree>
    <p:extLst>
      <p:ext uri="{BB962C8B-B14F-4D97-AF65-F5344CB8AC3E}">
        <p14:creationId xmlns:p14="http://schemas.microsoft.com/office/powerpoint/2010/main" val="1448295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1800"/>
              </a:spcBef>
              <a:spcAft>
                <a:spcPts val="600"/>
              </a:spcAft>
            </a:pPr>
            <a:r>
              <a:rPr lang="en-GB" sz="1800" b="0" i="0" u="none" strike="noStrike" dirty="0">
                <a:solidFill>
                  <a:srgbClr val="000000"/>
                </a:solidFill>
                <a:effectLst/>
                <a:latin typeface="Arial" panose="020B0604020202020204" pitchFamily="34" charset="0"/>
              </a:rPr>
              <a:t>Here we can see clearly that face to face appointments are by far and away the most used appointment mode at 59% compared to telephone’s 36%. </a:t>
            </a:r>
            <a:endParaRPr lang="en-GB" sz="1600" b="1" dirty="0">
              <a:effectLst/>
            </a:endParaRPr>
          </a:p>
        </p:txBody>
      </p:sp>
      <p:sp>
        <p:nvSpPr>
          <p:cNvPr id="4" name="Slide Number Placeholder 3"/>
          <p:cNvSpPr>
            <a:spLocks noGrp="1"/>
          </p:cNvSpPr>
          <p:nvPr>
            <p:ph type="sldNum" sz="quarter" idx="5"/>
          </p:nvPr>
        </p:nvSpPr>
        <p:spPr/>
        <p:txBody>
          <a:bodyPr/>
          <a:lstStyle/>
          <a:p>
            <a:pPr rtl="0"/>
            <a:fld id="{D4B9A9E5-4F7F-4A7D-9DE1-899232329269}" type="slidenum">
              <a:rPr lang="en-GB" noProof="0" smtClean="0"/>
              <a:t>9</a:t>
            </a:fld>
            <a:endParaRPr lang="en-GB" noProof="0"/>
          </a:p>
        </p:txBody>
      </p:sp>
    </p:spTree>
    <p:extLst>
      <p:ext uri="{BB962C8B-B14F-4D97-AF65-F5344CB8AC3E}">
        <p14:creationId xmlns:p14="http://schemas.microsoft.com/office/powerpoint/2010/main" val="5133336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bg1"/>
                </a:solidFill>
                <a:latin typeface="+mj-lt"/>
                <a:ea typeface="+mj-ea"/>
                <a:cs typeface="+mj-cs"/>
              </a:defRPr>
            </a:lvl1pPr>
          </a:lstStyle>
          <a:p>
            <a:pPr rtl="0"/>
            <a:r>
              <a:rPr lang="en-GB" noProof="0"/>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rtlCol="0">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a:p>
            <a:pPr lvl="1" rtl="0"/>
            <a:r>
              <a:rPr lang="en-US" noProof="0"/>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US"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rtlCol="0">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en-US" noProof="0"/>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rtlCol="0"/>
          <a:lstStyle/>
          <a:p>
            <a:pPr rtl="0"/>
            <a:r>
              <a:rPr lang="en-US" noProof="0"/>
              <a:t>Click icon to add chart</a:t>
            </a:r>
            <a:endParaRPr lang="en-GB" noProof="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rtlCol="0">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en-US" noProof="0"/>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en-GB" noProof="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n-GB" noProof="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solidFill>
                <a:latin typeface="+mj-lt"/>
              </a:defRPr>
            </a:lvl1pPr>
          </a:lstStyle>
          <a:p>
            <a:pPr lvl="0" rtl="0"/>
            <a:r>
              <a:rPr lang="en-GB"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solidFill>
                <a:latin typeface="+mj-lt"/>
              </a:defRPr>
            </a:lvl1pPr>
          </a:lstStyle>
          <a:p>
            <a:pPr lvl="0" rtl="0"/>
            <a:r>
              <a:rPr lang="en-GB" noProof="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rtlCol="0"/>
          <a:lstStyle/>
          <a:p>
            <a:pPr rtl="0"/>
            <a:r>
              <a:rPr lang="en-US" noProof="0"/>
              <a:t>Click icon to add SmartArt graphic</a:t>
            </a:r>
            <a:endParaRPr lang="en-GB" noProof="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n-GB" noProof="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lstStyle/>
          <a:p>
            <a:pPr rtl="0"/>
            <a:r>
              <a:rPr lang="en-US" noProof="0"/>
              <a:t>Click icon to add picture</a:t>
            </a:r>
            <a:endParaRPr lang="en-GB" noProof="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lstStyle/>
          <a:p>
            <a:pPr lvl="1" rtl="0"/>
            <a:r>
              <a:rPr lang="en-US" noProof="0"/>
              <a:t>Click icon to add picture</a:t>
            </a:r>
            <a:endParaRPr lang="en-GB" noProof="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lstStyle/>
          <a:p>
            <a:pPr rtl="0"/>
            <a:r>
              <a:rPr lang="en-US" noProof="0"/>
              <a:t>Click icon to add picture</a:t>
            </a:r>
            <a:endParaRPr lang="en-GB" noProof="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n-US" noProof="0"/>
              <a:t>Click icon to add picture</a:t>
            </a:r>
            <a:endParaRPr lang="en-GB" noProof="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n-US" noProof="0"/>
              <a:t>Click icon to add picture</a:t>
            </a:r>
            <a:endParaRPr lang="en-GB" noProof="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n-US" noProof="0"/>
              <a:t>Click icon to add picture</a:t>
            </a:r>
            <a:endParaRPr lang="en-GB" noProof="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n-GB" noProof="0" smtClean="0"/>
              <a:t>‹#›</a:t>
            </a:fld>
            <a:endParaRPr lang="en-GB" noProof="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n-GB" noProof="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n-GB" noProof="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rtlCol="0">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n-GB" noProof="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n-GB" noProof="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lvl1pPr>
          </a:lstStyle>
          <a:p>
            <a:pPr lvl="0" rtl="0"/>
            <a:r>
              <a:rPr lang="en-GB" noProof="0"/>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lvl1pPr>
          </a:lstStyle>
          <a:p>
            <a:pPr lvl="0" rtl="0"/>
            <a:r>
              <a:rPr lang="en-GB" noProof="0"/>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n-GB" noProof="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rtlCol="0"/>
          <a:lstStyle>
            <a:lvl1pPr>
              <a:defRPr sz="900"/>
            </a:lvl1pPr>
          </a:lstStyle>
          <a:p>
            <a:pPr algn="l" rtl="0"/>
            <a:r>
              <a:rPr lang="en-GB" noProof="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n-GB" noProof="0" smtClean="0"/>
              <a:t>‹#›</a:t>
            </a:fld>
            <a:endParaRPr lang="en-GB" noProof="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n-GB" noProof="0"/>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n-GB" noProof="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n-GB" noProof="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n-GB" noProof="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bg1"/>
                </a:solidFill>
              </a:defRPr>
            </a:lvl1pPr>
          </a:lstStyle>
          <a:p>
            <a:pPr rtl="0"/>
            <a:r>
              <a:rPr lang="en-GB" noProof="0"/>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n-GB" noProof="0"/>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n-GB" noProof="0"/>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n-GB" noProof="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GB" noProof="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n-GB" noProof="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n-GB" noProof="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5.xml"/><Relationship Id="rId7" Type="http://schemas.openxmlformats.org/officeDocument/2006/relationships/image" Target="../media/image4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en.wikipedia.org/wiki/Th%C3%A9r%C3%A8se_Coffey" TargetMode="External"/><Relationship Id="rId5" Type="http://schemas.openxmlformats.org/officeDocument/2006/relationships/image" Target="../media/image2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5.xml"/><Relationship Id="rId7" Type="http://schemas.openxmlformats.org/officeDocument/2006/relationships/image" Target="../media/image4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en.wikipedia.org/wiki/Th%C3%A9r%C3%A8se_Coffey" TargetMode="External"/><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5.xml"/><Relationship Id="rId7" Type="http://schemas.openxmlformats.org/officeDocument/2006/relationships/image" Target="../media/image4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en.wikipedia.org/wiki/Th%C3%A9r%C3%A8se_Coffey" TargetMode="External"/><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5.xml"/><Relationship Id="rId7" Type="http://schemas.openxmlformats.org/officeDocument/2006/relationships/image" Target="../media/image4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en.wikipedia.org/wiki/Th%C3%A9r%C3%A8se_Coffey" TargetMode="External"/><Relationship Id="rId5" Type="http://schemas.openxmlformats.org/officeDocument/2006/relationships/image" Target="../media/image26.png"/><Relationship Id="rId10" Type="http://schemas.openxmlformats.org/officeDocument/2006/relationships/image" Target="../media/image33.svg"/><Relationship Id="rId4" Type="http://schemas.openxmlformats.org/officeDocument/2006/relationships/notesSlide" Target="../notesSlides/notesSlide13.xml"/><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5.xml"/><Relationship Id="rId7" Type="http://schemas.openxmlformats.org/officeDocument/2006/relationships/image" Target="../media/image45.jpe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en.wikipedia.org/wiki/Th%C3%A9r%C3%A8se_Coffey" TargetMode="External"/><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diagramData" Target="../diagrams/data2.xml"/><Relationship Id="rId3" Type="http://schemas.openxmlformats.org/officeDocument/2006/relationships/slideLayout" Target="../slideLayouts/slideLayout15.xml"/><Relationship Id="rId7" Type="http://schemas.openxmlformats.org/officeDocument/2006/relationships/image" Target="../media/image27.png"/><Relationship Id="rId12" Type="http://schemas.microsoft.com/office/2007/relationships/diagramDrawing" Target="../diagrams/drawing1.xml"/><Relationship Id="rId17" Type="http://schemas.microsoft.com/office/2007/relationships/diagramDrawing" Target="../diagrams/drawing2.xml"/><Relationship Id="rId2" Type="http://schemas.openxmlformats.org/officeDocument/2006/relationships/audio" Target="../media/media3.m4a"/><Relationship Id="rId16" Type="http://schemas.openxmlformats.org/officeDocument/2006/relationships/diagramColors" Target="../diagrams/colors2.xml"/><Relationship Id="rId1" Type="http://schemas.microsoft.com/office/2007/relationships/media" Target="../media/media3.m4a"/><Relationship Id="rId6" Type="http://schemas.openxmlformats.org/officeDocument/2006/relationships/image" Target="../media/image28.png"/><Relationship Id="rId11" Type="http://schemas.openxmlformats.org/officeDocument/2006/relationships/diagramColors" Target="../diagrams/colors1.xml"/><Relationship Id="rId5" Type="http://schemas.openxmlformats.org/officeDocument/2006/relationships/image" Target="../media/image26.png"/><Relationship Id="rId15" Type="http://schemas.openxmlformats.org/officeDocument/2006/relationships/diagramQuickStyle" Target="../diagrams/quickStyle2.xml"/><Relationship Id="rId10" Type="http://schemas.openxmlformats.org/officeDocument/2006/relationships/diagramQuickStyle" Target="../diagrams/quickStyle1.xml"/><Relationship Id="rId4" Type="http://schemas.openxmlformats.org/officeDocument/2006/relationships/notesSlide" Target="../notesSlides/notesSlide3.xml"/><Relationship Id="rId9" Type="http://schemas.openxmlformats.org/officeDocument/2006/relationships/diagramLayout" Target="../diagrams/layout1.xml"/><Relationship Id="rId1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5.xml"/><Relationship Id="rId7" Type="http://schemas.openxmlformats.org/officeDocument/2006/relationships/hyperlink" Target="https://en.wikipedia.org/wiki/Th%C3%A9r%C3%A8se_Coffey"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3.svg"/><Relationship Id="rId4" Type="http://schemas.openxmlformats.org/officeDocument/2006/relationships/notesSlide" Target="../notesSlides/notesSlide6.xm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3.svg"/><Relationship Id="rId3" Type="http://schemas.openxmlformats.org/officeDocument/2006/relationships/slideLayout" Target="../slideLayouts/slideLayout15.xml"/><Relationship Id="rId7" Type="http://schemas.openxmlformats.org/officeDocument/2006/relationships/hyperlink" Target="https://en.wikipedia.org/wiki/Th%C3%A9r%C3%A8se_Coffey" TargetMode="External"/><Relationship Id="rId12" Type="http://schemas.openxmlformats.org/officeDocument/2006/relationships/image" Target="../media/image3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6.png"/><Relationship Id="rId11" Type="http://schemas.openxmlformats.org/officeDocument/2006/relationships/image" Target="../media/image38.sv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notesSlide" Target="../notesSlides/notesSlide7.xml"/><Relationship Id="rId9" Type="http://schemas.openxmlformats.org/officeDocument/2006/relationships/image" Target="../media/image36.sv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27.png"/><Relationship Id="rId18" Type="http://schemas.microsoft.com/office/2007/relationships/diagramDrawing" Target="../diagrams/drawing4.xml"/><Relationship Id="rId3" Type="http://schemas.openxmlformats.org/officeDocument/2006/relationships/slideLayout" Target="../slideLayouts/slideLayout15.xml"/><Relationship Id="rId7" Type="http://schemas.openxmlformats.org/officeDocument/2006/relationships/diagramData" Target="../diagrams/data3.xml"/><Relationship Id="rId12" Type="http://schemas.openxmlformats.org/officeDocument/2006/relationships/hyperlink" Target="https://en.wikipedia.org/wiki/Th%C3%A9r%C3%A8se_Coffey" TargetMode="External"/><Relationship Id="rId17" Type="http://schemas.openxmlformats.org/officeDocument/2006/relationships/diagramColors" Target="../diagrams/colors4.xml"/><Relationship Id="rId2" Type="http://schemas.openxmlformats.org/officeDocument/2006/relationships/audio" Target="../media/media8.m4a"/><Relationship Id="rId16" Type="http://schemas.openxmlformats.org/officeDocument/2006/relationships/diagramQuickStyle" Target="../diagrams/quickStyle4.xml"/><Relationship Id="rId1" Type="http://schemas.microsoft.com/office/2007/relationships/media" Target="../media/media8.m4a"/><Relationship Id="rId6" Type="http://schemas.openxmlformats.org/officeDocument/2006/relationships/image" Target="../media/image26.png"/><Relationship Id="rId11" Type="http://schemas.microsoft.com/office/2007/relationships/diagramDrawing" Target="../diagrams/drawing3.xml"/><Relationship Id="rId5" Type="http://schemas.openxmlformats.org/officeDocument/2006/relationships/image" Target="../media/image39.png"/><Relationship Id="rId15" Type="http://schemas.openxmlformats.org/officeDocument/2006/relationships/diagramLayout" Target="../diagrams/layout4.xml"/><Relationship Id="rId10" Type="http://schemas.openxmlformats.org/officeDocument/2006/relationships/diagramColors" Target="../diagrams/colors3.xml"/><Relationship Id="rId4" Type="http://schemas.openxmlformats.org/officeDocument/2006/relationships/notesSlide" Target="../notesSlides/notesSlide8.xml"/><Relationship Id="rId9" Type="http://schemas.openxmlformats.org/officeDocument/2006/relationships/diagramQuickStyle" Target="../diagrams/quickStyle3.xml"/><Relationship Id="rId1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5.xml"/><Relationship Id="rId7" Type="http://schemas.openxmlformats.org/officeDocument/2006/relationships/image" Target="../media/image4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en.wikipedia.org/wiki/Th%C3%A9r%C3%A8se_Coffey" TargetMode="External"/><Relationship Id="rId5" Type="http://schemas.openxmlformats.org/officeDocument/2006/relationships/image" Target="../media/image2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rtlCol="0"/>
          <a:lstStyle/>
          <a:p>
            <a:pPr rtl="0"/>
            <a:r>
              <a:rPr lang="en-GB" dirty="0"/>
              <a:t>UTILISATION &amp; CAPACITY</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p:txBody>
          <a:bodyPr rtlCol="0"/>
          <a:lstStyle/>
          <a:p>
            <a:pPr rtl="0"/>
            <a:r>
              <a:rPr lang="en-GB" dirty="0"/>
              <a:t>Will Burton</a:t>
            </a:r>
          </a:p>
        </p:txBody>
      </p:sp>
      <p:pic>
        <p:nvPicPr>
          <p:cNvPr id="4" name="Picture 6">
            <a:extLst>
              <a:ext uri="{FF2B5EF4-FFF2-40B4-BE49-F238E27FC236}">
                <a16:creationId xmlns:a16="http://schemas.microsoft.com/office/drawing/2014/main" id="{57ED29C4-8458-F8A1-DA4D-6AE0BC1522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4670" y="0"/>
            <a:ext cx="2127330" cy="860073"/>
          </a:xfrm>
          <a:prstGeom prst="rect">
            <a:avLst/>
          </a:prstGeom>
          <a:noFill/>
          <a:extLst>
            <a:ext uri="{909E8E84-426E-40DD-AFC4-6F175D3DCCD1}">
              <a14:hiddenFill xmlns:a14="http://schemas.microsoft.com/office/drawing/2010/main">
                <a:solidFill>
                  <a:srgbClr val="FFFFFF"/>
                </a:solidFill>
              </a14:hiddenFill>
            </a:ext>
          </a:extLst>
        </p:spPr>
      </p:pic>
      <p:pic>
        <p:nvPicPr>
          <p:cNvPr id="73" name="Recorded Sound">
            <a:hlinkClick r:id="" action="ppaction://media"/>
            <a:extLst>
              <a:ext uri="{FF2B5EF4-FFF2-40B4-BE49-F238E27FC236}">
                <a16:creationId xmlns:a16="http://schemas.microsoft.com/office/drawing/2014/main" id="{DFE6DCAD-BF84-0CF7-94D6-C782912C0E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20899" y="6145119"/>
            <a:ext cx="609600" cy="609600"/>
          </a:xfrm>
          <a:prstGeom prst="rect">
            <a:avLst/>
          </a:prstGeom>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4="http://schemas.microsoft.com/office/powerpoint/2010/main">
    <mc:Choice Requires="p14">
      <p:transition spd="slow" p14:dur="2000" advTm="55331"/>
    </mc:Choice>
    <mc:Fallback xmlns="">
      <p:transition spd="slow" advTm="55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711" fill="hold"/>
                                        <p:tgtEl>
                                          <p:spTgt spid="7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1202531" y="11029"/>
            <a:ext cx="10515600" cy="457201"/>
          </a:xfrm>
        </p:spPr>
        <p:txBody>
          <a:bodyPr>
            <a:normAutofit fontScale="90000"/>
          </a:bodyPr>
          <a:lstStyle/>
          <a:p>
            <a:r>
              <a:rPr lang="en-GB" dirty="0"/>
              <a:t>Utilisation </a:t>
            </a:r>
            <a:r>
              <a:rPr lang="en-GB" sz="1200" dirty="0"/>
              <a:t>– appointment mode shows inefficiencies </a:t>
            </a:r>
            <a:endParaRPr lang="en-GB" dirty="0"/>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10</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827F53-706B-D1E7-C4EB-57E6D4B0E892}"/>
              </a:ext>
            </a:extLst>
          </p:cNvPr>
          <p:cNvSpPr txBox="1"/>
          <p:nvPr/>
        </p:nvSpPr>
        <p:spPr>
          <a:xfrm>
            <a:off x="10058775" y="2132677"/>
            <a:ext cx="2983332" cy="369332"/>
          </a:xfrm>
          <a:prstGeom prst="rect">
            <a:avLst/>
          </a:prstGeom>
        </p:spPr>
        <p:txBody>
          <a:bodyPr wrap="square">
            <a:spAutoFit/>
          </a:bodyPr>
          <a:lstStyle/>
          <a:p>
            <a:pPr algn="l"/>
            <a:endParaRPr lang="en-GB" b="0" i="0" u="sng" strike="noStrike" dirty="0">
              <a:solidFill>
                <a:srgbClr val="1A0DAB"/>
              </a:solidFill>
              <a:effectLst/>
              <a:latin typeface="arial" panose="020B0604020202020204" pitchFamily="34" charset="0"/>
              <a:hlinkClick r:id="rId6"/>
            </a:endParaRPr>
          </a:p>
        </p:txBody>
      </p:sp>
      <p:pic>
        <p:nvPicPr>
          <p:cNvPr id="11266" name="Picture 2">
            <a:extLst>
              <a:ext uri="{FF2B5EF4-FFF2-40B4-BE49-F238E27FC236}">
                <a16:creationId xmlns:a16="http://schemas.microsoft.com/office/drawing/2014/main" id="{745EE545-709C-A08E-F21C-B799082D55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9836" y="495426"/>
            <a:ext cx="6898481" cy="5867147"/>
          </a:xfrm>
          <a:prstGeom prst="rect">
            <a:avLst/>
          </a:prstGeom>
          <a:noFill/>
          <a:extLst>
            <a:ext uri="{909E8E84-426E-40DD-AFC4-6F175D3DCCD1}">
              <a14:hiddenFill xmlns:a14="http://schemas.microsoft.com/office/drawing/2010/main">
                <a:solidFill>
                  <a:srgbClr val="FFFFFF"/>
                </a:solidFill>
              </a14:hiddenFill>
            </a:ext>
          </a:extLst>
        </p:spPr>
      </p:pic>
      <p:pic>
        <p:nvPicPr>
          <p:cNvPr id="11" name="Recorded Sound">
            <a:hlinkClick r:id="" action="ppaction://media"/>
            <a:extLst>
              <a:ext uri="{FF2B5EF4-FFF2-40B4-BE49-F238E27FC236}">
                <a16:creationId xmlns:a16="http://schemas.microsoft.com/office/drawing/2014/main" id="{0B0A3943-3FC2-5E8D-3487-9828D211570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0441" y="6111875"/>
            <a:ext cx="609600" cy="609600"/>
          </a:xfrm>
          <a:prstGeom prst="rect">
            <a:avLst/>
          </a:prstGeom>
        </p:spPr>
      </p:pic>
    </p:spTree>
    <p:extLst>
      <p:ext uri="{BB962C8B-B14F-4D97-AF65-F5344CB8AC3E}">
        <p14:creationId xmlns:p14="http://schemas.microsoft.com/office/powerpoint/2010/main" val="1883032621"/>
      </p:ext>
    </p:extLst>
  </p:cSld>
  <p:clrMapOvr>
    <a:masterClrMapping/>
  </p:clrMapOvr>
  <mc:AlternateContent xmlns:mc="http://schemas.openxmlformats.org/markup-compatibility/2006" xmlns:p14="http://schemas.microsoft.com/office/powerpoint/2010/main">
    <mc:Choice Requires="p14">
      <p:transition spd="slow" p14:dur="2000" advTm="28257"/>
    </mc:Choice>
    <mc:Fallback xmlns="">
      <p:transition spd="slow" advTm="28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1202531" y="11029"/>
            <a:ext cx="10515600" cy="457201"/>
          </a:xfrm>
        </p:spPr>
        <p:txBody>
          <a:bodyPr>
            <a:normAutofit fontScale="90000"/>
          </a:bodyPr>
          <a:lstStyle/>
          <a:p>
            <a:r>
              <a:rPr lang="en-GB" dirty="0"/>
              <a:t>Utilisation </a:t>
            </a:r>
            <a:r>
              <a:rPr lang="en-GB" sz="1200" dirty="0"/>
              <a:t>– reorganise appointment mode staff allocation</a:t>
            </a:r>
            <a:endParaRPr lang="en-GB" dirty="0"/>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11</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827F53-706B-D1E7-C4EB-57E6D4B0E892}"/>
              </a:ext>
            </a:extLst>
          </p:cNvPr>
          <p:cNvSpPr txBox="1"/>
          <p:nvPr/>
        </p:nvSpPr>
        <p:spPr>
          <a:xfrm>
            <a:off x="10058775" y="2132677"/>
            <a:ext cx="2983332" cy="369332"/>
          </a:xfrm>
          <a:prstGeom prst="rect">
            <a:avLst/>
          </a:prstGeom>
        </p:spPr>
        <p:txBody>
          <a:bodyPr wrap="square">
            <a:spAutoFit/>
          </a:bodyPr>
          <a:lstStyle/>
          <a:p>
            <a:pPr algn="l"/>
            <a:endParaRPr lang="en-GB" b="0" i="0" u="sng" strike="noStrike" dirty="0">
              <a:solidFill>
                <a:srgbClr val="1A0DAB"/>
              </a:solidFill>
              <a:effectLst/>
              <a:latin typeface="arial" panose="020B0604020202020204" pitchFamily="34" charset="0"/>
              <a:hlinkClick r:id="rId6"/>
            </a:endParaRPr>
          </a:p>
        </p:txBody>
      </p:sp>
      <p:pic>
        <p:nvPicPr>
          <p:cNvPr id="12290" name="Picture 2">
            <a:extLst>
              <a:ext uri="{FF2B5EF4-FFF2-40B4-BE49-F238E27FC236}">
                <a16:creationId xmlns:a16="http://schemas.microsoft.com/office/drawing/2014/main" id="{70FD3042-783E-E36B-F57D-FC40F3DE65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697" y="589221"/>
            <a:ext cx="6950869" cy="5646137"/>
          </a:xfrm>
          <a:prstGeom prst="rect">
            <a:avLst/>
          </a:prstGeom>
          <a:noFill/>
          <a:extLst>
            <a:ext uri="{909E8E84-426E-40DD-AFC4-6F175D3DCCD1}">
              <a14:hiddenFill xmlns:a14="http://schemas.microsoft.com/office/drawing/2010/main">
                <a:solidFill>
                  <a:srgbClr val="FFFFFF"/>
                </a:solidFill>
              </a14:hiddenFill>
            </a:ext>
          </a:extLst>
        </p:spPr>
      </p:pic>
      <p:pic>
        <p:nvPicPr>
          <p:cNvPr id="16" name="Recorded Sound">
            <a:hlinkClick r:id="" action="ppaction://media"/>
            <a:extLst>
              <a:ext uri="{FF2B5EF4-FFF2-40B4-BE49-F238E27FC236}">
                <a16:creationId xmlns:a16="http://schemas.microsoft.com/office/drawing/2014/main" id="{87E0B8EC-E8AD-85BB-BB37-EA2A406E131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06200" y="6051550"/>
            <a:ext cx="609600" cy="609600"/>
          </a:xfrm>
          <a:prstGeom prst="rect">
            <a:avLst/>
          </a:prstGeom>
        </p:spPr>
      </p:pic>
      <p:sp>
        <p:nvSpPr>
          <p:cNvPr id="8" name="TextBox 7">
            <a:extLst>
              <a:ext uri="{FF2B5EF4-FFF2-40B4-BE49-F238E27FC236}">
                <a16:creationId xmlns:a16="http://schemas.microsoft.com/office/drawing/2014/main" id="{670A5B54-0633-1BF2-93FD-2F1F2901D752}"/>
              </a:ext>
            </a:extLst>
          </p:cNvPr>
          <p:cNvSpPr txBox="1"/>
          <p:nvPr/>
        </p:nvSpPr>
        <p:spPr>
          <a:xfrm>
            <a:off x="8393987" y="1541124"/>
            <a:ext cx="3324144" cy="1477328"/>
          </a:xfrm>
          <a:prstGeom prst="rect">
            <a:avLst/>
          </a:prstGeom>
          <a:noFill/>
        </p:spPr>
        <p:txBody>
          <a:bodyPr wrap="square" rtlCol="0">
            <a:spAutoFit/>
          </a:bodyPr>
          <a:lstStyle/>
          <a:p>
            <a:r>
              <a:rPr lang="en-GB" sz="1800" b="0" i="1" u="none" strike="noStrike">
                <a:solidFill>
                  <a:srgbClr val="000000"/>
                </a:solidFill>
                <a:effectLst/>
                <a:latin typeface="Arial" panose="020B0604020202020204" pitchFamily="34" charset="0"/>
              </a:rPr>
              <a:t>“For every one face to face appointment a GP can deal with two patient calls, freeing up capacity to deal with more patients.”</a:t>
            </a:r>
            <a:endParaRPr lang="en-GB" dirty="0"/>
          </a:p>
        </p:txBody>
      </p:sp>
      <p:sp>
        <p:nvSpPr>
          <p:cNvPr id="11" name="TextBox 10">
            <a:extLst>
              <a:ext uri="{FF2B5EF4-FFF2-40B4-BE49-F238E27FC236}">
                <a16:creationId xmlns:a16="http://schemas.microsoft.com/office/drawing/2014/main" id="{FFB67D28-1AD0-6BC3-7E78-7C74A16D43BF}"/>
              </a:ext>
            </a:extLst>
          </p:cNvPr>
          <p:cNvSpPr txBox="1"/>
          <p:nvPr/>
        </p:nvSpPr>
        <p:spPr>
          <a:xfrm>
            <a:off x="9906856" y="3092007"/>
            <a:ext cx="6518952" cy="369332"/>
          </a:xfrm>
          <a:prstGeom prst="rect">
            <a:avLst/>
          </a:prstGeom>
          <a:noFill/>
        </p:spPr>
        <p:txBody>
          <a:bodyPr wrap="square">
            <a:spAutoFit/>
          </a:bodyPr>
          <a:lstStyle/>
          <a:p>
            <a:r>
              <a:rPr lang="en-GB" sz="1800" b="0" i="0" u="none" strike="noStrike" dirty="0">
                <a:solidFill>
                  <a:srgbClr val="000000"/>
                </a:solidFill>
                <a:effectLst/>
                <a:latin typeface="Arial" panose="020B0604020202020204" pitchFamily="34" charset="0"/>
              </a:rPr>
              <a:t>NHS Pickering </a:t>
            </a:r>
            <a:endParaRPr lang="en-GB" dirty="0"/>
          </a:p>
        </p:txBody>
      </p:sp>
    </p:spTree>
    <p:extLst>
      <p:ext uri="{BB962C8B-B14F-4D97-AF65-F5344CB8AC3E}">
        <p14:creationId xmlns:p14="http://schemas.microsoft.com/office/powerpoint/2010/main" val="2743555881"/>
      </p:ext>
    </p:extLst>
  </p:cSld>
  <p:clrMapOvr>
    <a:masterClrMapping/>
  </p:clrMapOvr>
  <mc:AlternateContent xmlns:mc="http://schemas.openxmlformats.org/markup-compatibility/2006" xmlns:p14="http://schemas.microsoft.com/office/powerpoint/2010/main">
    <mc:Choice Requires="p14">
      <p:transition spd="slow" p14:dur="2000" advTm="39635"/>
    </mc:Choice>
    <mc:Fallback xmlns="">
      <p:transition spd="slow" advTm="39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5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1202531" y="11029"/>
            <a:ext cx="10515600" cy="457201"/>
          </a:xfrm>
        </p:spPr>
        <p:txBody>
          <a:bodyPr>
            <a:normAutofit fontScale="90000"/>
          </a:bodyPr>
          <a:lstStyle/>
          <a:p>
            <a:r>
              <a:rPr lang="en-GB" dirty="0"/>
              <a:t>Utilisation </a:t>
            </a:r>
            <a:r>
              <a:rPr lang="en-GB" sz="1200" dirty="0"/>
              <a:t>– </a:t>
            </a:r>
            <a:r>
              <a:rPr lang="en-GB" sz="1000" b="0" i="0" u="none" strike="noStrike" dirty="0">
                <a:solidFill>
                  <a:srgbClr val="000000"/>
                </a:solidFill>
                <a:effectLst/>
                <a:latin typeface="Arial" panose="020B0604020202020204" pitchFamily="34" charset="0"/>
              </a:rPr>
              <a:t>Inefficiencies are shown in appointment length and data reporting </a:t>
            </a:r>
            <a:endParaRPr lang="en-GB" dirty="0"/>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12</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827F53-706B-D1E7-C4EB-57E6D4B0E892}"/>
              </a:ext>
            </a:extLst>
          </p:cNvPr>
          <p:cNvSpPr txBox="1"/>
          <p:nvPr/>
        </p:nvSpPr>
        <p:spPr>
          <a:xfrm>
            <a:off x="10058775" y="2132677"/>
            <a:ext cx="2983332" cy="369332"/>
          </a:xfrm>
          <a:prstGeom prst="rect">
            <a:avLst/>
          </a:prstGeom>
        </p:spPr>
        <p:txBody>
          <a:bodyPr wrap="square">
            <a:spAutoFit/>
          </a:bodyPr>
          <a:lstStyle/>
          <a:p>
            <a:pPr algn="l"/>
            <a:endParaRPr lang="en-GB" b="0" i="0" u="sng" strike="noStrike" dirty="0">
              <a:solidFill>
                <a:srgbClr val="1A0DAB"/>
              </a:solidFill>
              <a:effectLst/>
              <a:latin typeface="arial" panose="020B0604020202020204" pitchFamily="34" charset="0"/>
              <a:hlinkClick r:id="rId6"/>
            </a:endParaRPr>
          </a:p>
        </p:txBody>
      </p:sp>
      <p:pic>
        <p:nvPicPr>
          <p:cNvPr id="13314" name="Picture 2">
            <a:extLst>
              <a:ext uri="{FF2B5EF4-FFF2-40B4-BE49-F238E27FC236}">
                <a16:creationId xmlns:a16="http://schemas.microsoft.com/office/drawing/2014/main" id="{583D19B6-FF5F-351D-6BD4-FC1563F6C9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403532"/>
            <a:ext cx="7408069" cy="6017517"/>
          </a:xfrm>
          <a:prstGeom prst="rect">
            <a:avLst/>
          </a:prstGeom>
          <a:noFill/>
          <a:extLst>
            <a:ext uri="{909E8E84-426E-40DD-AFC4-6F175D3DCCD1}">
              <a14:hiddenFill xmlns:a14="http://schemas.microsoft.com/office/drawing/2010/main">
                <a:solidFill>
                  <a:srgbClr val="FFFFFF"/>
                </a:solidFill>
              </a14:hiddenFill>
            </a:ext>
          </a:extLst>
        </p:spPr>
      </p:pic>
      <p:pic>
        <p:nvPicPr>
          <p:cNvPr id="13" name="Recorded Sound">
            <a:hlinkClick r:id="" action="ppaction://media"/>
            <a:extLst>
              <a:ext uri="{FF2B5EF4-FFF2-40B4-BE49-F238E27FC236}">
                <a16:creationId xmlns:a16="http://schemas.microsoft.com/office/drawing/2014/main" id="{A6EC8827-D3A1-B01D-8895-584DE05770B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06200" y="6116249"/>
            <a:ext cx="609600" cy="609600"/>
          </a:xfrm>
          <a:prstGeom prst="rect">
            <a:avLst/>
          </a:prstGeom>
        </p:spPr>
      </p:pic>
      <p:sp>
        <p:nvSpPr>
          <p:cNvPr id="10" name="TextBox 9">
            <a:extLst>
              <a:ext uri="{FF2B5EF4-FFF2-40B4-BE49-F238E27FC236}">
                <a16:creationId xmlns:a16="http://schemas.microsoft.com/office/drawing/2014/main" id="{B5C9653D-155D-6851-29A3-375D6B7E50A6}"/>
              </a:ext>
            </a:extLst>
          </p:cNvPr>
          <p:cNvSpPr txBox="1"/>
          <p:nvPr/>
        </p:nvSpPr>
        <p:spPr>
          <a:xfrm>
            <a:off x="2836524" y="1093459"/>
            <a:ext cx="6518952" cy="369332"/>
          </a:xfrm>
          <a:prstGeom prst="rect">
            <a:avLst/>
          </a:prstGeom>
          <a:noFill/>
        </p:spPr>
        <p:txBody>
          <a:bodyPr wrap="square">
            <a:spAutoFit/>
          </a:bodyPr>
          <a:lstStyle/>
          <a:p>
            <a:r>
              <a:rPr lang="en-GB" sz="1800" b="0" i="0" u="none" strike="noStrike" dirty="0">
                <a:solidFill>
                  <a:schemeClr val="bg1"/>
                </a:solidFill>
                <a:effectLst/>
                <a:latin typeface="Arial" panose="020B0604020202020204" pitchFamily="34" charset="0"/>
              </a:rPr>
              <a:t>24% </a:t>
            </a:r>
            <a:endParaRPr lang="en-GB" dirty="0">
              <a:solidFill>
                <a:schemeClr val="bg1"/>
              </a:solidFill>
            </a:endParaRPr>
          </a:p>
        </p:txBody>
      </p:sp>
      <p:sp>
        <p:nvSpPr>
          <p:cNvPr id="12" name="TextBox 11">
            <a:extLst>
              <a:ext uri="{FF2B5EF4-FFF2-40B4-BE49-F238E27FC236}">
                <a16:creationId xmlns:a16="http://schemas.microsoft.com/office/drawing/2014/main" id="{E66B5E3E-CBCF-6223-D21B-8C40DE42129D}"/>
              </a:ext>
            </a:extLst>
          </p:cNvPr>
          <p:cNvSpPr txBox="1"/>
          <p:nvPr/>
        </p:nvSpPr>
        <p:spPr>
          <a:xfrm>
            <a:off x="9741160" y="2264225"/>
            <a:ext cx="2187138" cy="2862322"/>
          </a:xfrm>
          <a:prstGeom prst="rect">
            <a:avLst/>
          </a:prstGeom>
          <a:noFill/>
        </p:spPr>
        <p:txBody>
          <a:bodyPr wrap="square">
            <a:spAutoFit/>
          </a:bodyPr>
          <a:lstStyle/>
          <a:p>
            <a:r>
              <a:rPr lang="en-GB" i="1" dirty="0"/>
              <a:t>“By extending appointments to 15 minutes, practices can reduce the need for repeated consultations with patients whilst still preserving quality of care and patient satisfaction.”</a:t>
            </a:r>
          </a:p>
        </p:txBody>
      </p:sp>
      <p:sp>
        <p:nvSpPr>
          <p:cNvPr id="15" name="TextBox 14">
            <a:extLst>
              <a:ext uri="{FF2B5EF4-FFF2-40B4-BE49-F238E27FC236}">
                <a16:creationId xmlns:a16="http://schemas.microsoft.com/office/drawing/2014/main" id="{2B399162-ACE8-091A-0BBF-C75BED2B6C8B}"/>
              </a:ext>
            </a:extLst>
          </p:cNvPr>
          <p:cNvSpPr txBox="1"/>
          <p:nvPr/>
        </p:nvSpPr>
        <p:spPr>
          <a:xfrm>
            <a:off x="9890242" y="5104206"/>
            <a:ext cx="6518952" cy="307777"/>
          </a:xfrm>
          <a:prstGeom prst="rect">
            <a:avLst/>
          </a:prstGeom>
          <a:noFill/>
        </p:spPr>
        <p:txBody>
          <a:bodyPr wrap="square">
            <a:spAutoFit/>
          </a:bodyPr>
          <a:lstStyle/>
          <a:p>
            <a:r>
              <a:rPr lang="en-GB" sz="1400" dirty="0"/>
              <a:t>British Medical Association </a:t>
            </a:r>
          </a:p>
        </p:txBody>
      </p:sp>
    </p:spTree>
    <p:extLst>
      <p:ext uri="{BB962C8B-B14F-4D97-AF65-F5344CB8AC3E}">
        <p14:creationId xmlns:p14="http://schemas.microsoft.com/office/powerpoint/2010/main" val="4025913669"/>
      </p:ext>
    </p:extLst>
  </p:cSld>
  <p:clrMapOvr>
    <a:masterClrMapping/>
  </p:clrMapOvr>
  <mc:AlternateContent xmlns:mc="http://schemas.openxmlformats.org/markup-compatibility/2006" xmlns:p14="http://schemas.microsoft.com/office/powerpoint/2010/main">
    <mc:Choice Requires="p14">
      <p:transition spd="slow" p14:dur="2000" advTm="22080"/>
    </mc:Choice>
    <mc:Fallback xmlns="">
      <p:transition spd="slow" advTm="22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8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1202531" y="11029"/>
            <a:ext cx="10515600" cy="457201"/>
          </a:xfrm>
        </p:spPr>
        <p:txBody>
          <a:bodyPr>
            <a:normAutofit fontScale="90000"/>
          </a:bodyPr>
          <a:lstStyle/>
          <a:p>
            <a:r>
              <a:rPr lang="en-GB" dirty="0"/>
              <a:t>Utilisation </a:t>
            </a:r>
            <a:r>
              <a:rPr lang="en-GB" sz="1200" dirty="0"/>
              <a:t>– </a:t>
            </a:r>
            <a:r>
              <a:rPr lang="en-GB" sz="1000" b="0" i="0" u="none" strike="noStrike" dirty="0">
                <a:solidFill>
                  <a:srgbClr val="000000"/>
                </a:solidFill>
                <a:effectLst/>
                <a:latin typeface="Arial" panose="020B0604020202020204" pitchFamily="34" charset="0"/>
              </a:rPr>
              <a:t>52% of appointments meet the BMA’s standard</a:t>
            </a:r>
            <a:endParaRPr lang="en-GB" dirty="0"/>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13</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827F53-706B-D1E7-C4EB-57E6D4B0E892}"/>
              </a:ext>
            </a:extLst>
          </p:cNvPr>
          <p:cNvSpPr txBox="1"/>
          <p:nvPr/>
        </p:nvSpPr>
        <p:spPr>
          <a:xfrm>
            <a:off x="10058775" y="2132677"/>
            <a:ext cx="2983332" cy="369332"/>
          </a:xfrm>
          <a:prstGeom prst="rect">
            <a:avLst/>
          </a:prstGeom>
        </p:spPr>
        <p:txBody>
          <a:bodyPr wrap="square">
            <a:spAutoFit/>
          </a:bodyPr>
          <a:lstStyle/>
          <a:p>
            <a:pPr algn="l"/>
            <a:endParaRPr lang="en-GB" b="0" i="0" u="sng" strike="noStrike" dirty="0">
              <a:solidFill>
                <a:srgbClr val="1A0DAB"/>
              </a:solidFill>
              <a:effectLst/>
              <a:latin typeface="arial" panose="020B0604020202020204" pitchFamily="34" charset="0"/>
              <a:hlinkClick r:id="rId6"/>
            </a:endParaRPr>
          </a:p>
        </p:txBody>
      </p:sp>
      <p:pic>
        <p:nvPicPr>
          <p:cNvPr id="14338" name="Picture 2">
            <a:extLst>
              <a:ext uri="{FF2B5EF4-FFF2-40B4-BE49-F238E27FC236}">
                <a16:creationId xmlns:a16="http://schemas.microsoft.com/office/drawing/2014/main" id="{0A7DF0E2-F60B-7013-7605-85477CD432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3168" y="466540"/>
            <a:ext cx="7091737" cy="5831245"/>
          </a:xfrm>
          <a:prstGeom prst="rect">
            <a:avLst/>
          </a:prstGeom>
          <a:noFill/>
          <a:extLst>
            <a:ext uri="{909E8E84-426E-40DD-AFC4-6F175D3DCCD1}">
              <a14:hiddenFill xmlns:a14="http://schemas.microsoft.com/office/drawing/2010/main">
                <a:solidFill>
                  <a:srgbClr val="FFFFFF"/>
                </a:solidFill>
              </a14:hiddenFill>
            </a:ext>
          </a:extLst>
        </p:spPr>
      </p:pic>
      <p:pic>
        <p:nvPicPr>
          <p:cNvPr id="12" name="Recorded Sound">
            <a:hlinkClick r:id="" action="ppaction://media"/>
            <a:extLst>
              <a:ext uri="{FF2B5EF4-FFF2-40B4-BE49-F238E27FC236}">
                <a16:creationId xmlns:a16="http://schemas.microsoft.com/office/drawing/2014/main" id="{E14B0438-DEB7-7260-EDA3-CA7021034D1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13331" y="5929312"/>
            <a:ext cx="609600" cy="609600"/>
          </a:xfrm>
          <a:prstGeom prst="rect">
            <a:avLst/>
          </a:prstGeom>
        </p:spPr>
      </p:pic>
      <p:sp>
        <p:nvSpPr>
          <p:cNvPr id="8" name="TextBox 7">
            <a:extLst>
              <a:ext uri="{FF2B5EF4-FFF2-40B4-BE49-F238E27FC236}">
                <a16:creationId xmlns:a16="http://schemas.microsoft.com/office/drawing/2014/main" id="{65E73F2A-91F5-D68C-60A5-E002C62E9AD2}"/>
              </a:ext>
            </a:extLst>
          </p:cNvPr>
          <p:cNvSpPr txBox="1"/>
          <p:nvPr/>
        </p:nvSpPr>
        <p:spPr>
          <a:xfrm>
            <a:off x="9690258" y="825843"/>
            <a:ext cx="2187138" cy="2862322"/>
          </a:xfrm>
          <a:prstGeom prst="rect">
            <a:avLst/>
          </a:prstGeom>
          <a:noFill/>
        </p:spPr>
        <p:txBody>
          <a:bodyPr wrap="square">
            <a:spAutoFit/>
          </a:bodyPr>
          <a:lstStyle/>
          <a:p>
            <a:r>
              <a:rPr lang="en-GB" i="1" dirty="0"/>
              <a:t>“By extending appointments to 15 minutes, practices can reduce the need for repeated consultations with patients whilst still preserving quality of care and patient satisfaction.”</a:t>
            </a:r>
          </a:p>
        </p:txBody>
      </p:sp>
      <p:sp>
        <p:nvSpPr>
          <p:cNvPr id="10" name="TextBox 9">
            <a:extLst>
              <a:ext uri="{FF2B5EF4-FFF2-40B4-BE49-F238E27FC236}">
                <a16:creationId xmlns:a16="http://schemas.microsoft.com/office/drawing/2014/main" id="{2EF3D10A-2C57-D5B9-31F4-51AE1AFD8FE7}"/>
              </a:ext>
            </a:extLst>
          </p:cNvPr>
          <p:cNvSpPr txBox="1"/>
          <p:nvPr/>
        </p:nvSpPr>
        <p:spPr>
          <a:xfrm>
            <a:off x="9839340" y="3665824"/>
            <a:ext cx="6518952" cy="307777"/>
          </a:xfrm>
          <a:prstGeom prst="rect">
            <a:avLst/>
          </a:prstGeom>
          <a:noFill/>
        </p:spPr>
        <p:txBody>
          <a:bodyPr wrap="square">
            <a:spAutoFit/>
          </a:bodyPr>
          <a:lstStyle/>
          <a:p>
            <a:r>
              <a:rPr lang="en-GB" sz="1400" dirty="0"/>
              <a:t>British Medical Association </a:t>
            </a:r>
          </a:p>
        </p:txBody>
      </p:sp>
      <p:sp>
        <p:nvSpPr>
          <p:cNvPr id="13" name="TextBox 12">
            <a:extLst>
              <a:ext uri="{FF2B5EF4-FFF2-40B4-BE49-F238E27FC236}">
                <a16:creationId xmlns:a16="http://schemas.microsoft.com/office/drawing/2014/main" id="{6557CC89-BEBB-226B-F844-C65518870537}"/>
              </a:ext>
            </a:extLst>
          </p:cNvPr>
          <p:cNvSpPr txBox="1"/>
          <p:nvPr/>
        </p:nvSpPr>
        <p:spPr>
          <a:xfrm>
            <a:off x="3581400" y="1477909"/>
            <a:ext cx="8178228" cy="369332"/>
          </a:xfrm>
          <a:prstGeom prst="rect">
            <a:avLst/>
          </a:prstGeom>
          <a:noFill/>
        </p:spPr>
        <p:txBody>
          <a:bodyPr wrap="square">
            <a:spAutoFit/>
          </a:bodyPr>
          <a:lstStyle/>
          <a:p>
            <a:r>
              <a:rPr lang="en-GB" sz="1800" b="0" i="0" u="none" strike="noStrike" dirty="0">
                <a:solidFill>
                  <a:schemeClr val="bg1"/>
                </a:solidFill>
                <a:effectLst/>
                <a:latin typeface="Arial" panose="020B0604020202020204" pitchFamily="34" charset="0"/>
              </a:rPr>
              <a:t>52% </a:t>
            </a:r>
            <a:endParaRPr lang="en-GB" dirty="0">
              <a:solidFill>
                <a:schemeClr val="bg1"/>
              </a:solidFill>
            </a:endParaRPr>
          </a:p>
        </p:txBody>
      </p:sp>
      <p:sp>
        <p:nvSpPr>
          <p:cNvPr id="15" name="TextBox 14">
            <a:extLst>
              <a:ext uri="{FF2B5EF4-FFF2-40B4-BE49-F238E27FC236}">
                <a16:creationId xmlns:a16="http://schemas.microsoft.com/office/drawing/2014/main" id="{314C6803-4902-7EC9-3B4E-6CF20E00FB45}"/>
              </a:ext>
            </a:extLst>
          </p:cNvPr>
          <p:cNvSpPr txBox="1"/>
          <p:nvPr/>
        </p:nvSpPr>
        <p:spPr>
          <a:xfrm>
            <a:off x="5893086" y="4155565"/>
            <a:ext cx="8178228" cy="369332"/>
          </a:xfrm>
          <a:prstGeom prst="rect">
            <a:avLst/>
          </a:prstGeom>
          <a:noFill/>
        </p:spPr>
        <p:txBody>
          <a:bodyPr wrap="square">
            <a:spAutoFit/>
          </a:bodyPr>
          <a:lstStyle/>
          <a:p>
            <a:r>
              <a:rPr lang="en-GB" sz="1800" b="0" i="0" u="none" strike="noStrike" dirty="0">
                <a:solidFill>
                  <a:schemeClr val="bg1"/>
                </a:solidFill>
                <a:effectLst/>
                <a:latin typeface="Arial" panose="020B0604020202020204" pitchFamily="34" charset="0"/>
              </a:rPr>
              <a:t>24%</a:t>
            </a:r>
            <a:endParaRPr lang="en-GB" dirty="0">
              <a:solidFill>
                <a:schemeClr val="bg1"/>
              </a:solidFill>
            </a:endParaRPr>
          </a:p>
        </p:txBody>
      </p:sp>
      <p:sp>
        <p:nvSpPr>
          <p:cNvPr id="17" name="TextBox 16">
            <a:extLst>
              <a:ext uri="{FF2B5EF4-FFF2-40B4-BE49-F238E27FC236}">
                <a16:creationId xmlns:a16="http://schemas.microsoft.com/office/drawing/2014/main" id="{1CF14A2A-68E3-AF8D-2187-5F3B23741DEB}"/>
              </a:ext>
            </a:extLst>
          </p:cNvPr>
          <p:cNvSpPr txBox="1"/>
          <p:nvPr/>
        </p:nvSpPr>
        <p:spPr>
          <a:xfrm>
            <a:off x="6541751" y="2231358"/>
            <a:ext cx="1983796" cy="942153"/>
          </a:xfrm>
          <a:prstGeom prst="rect">
            <a:avLst/>
          </a:prstGeom>
          <a:noFill/>
        </p:spPr>
        <p:txBody>
          <a:bodyPr wrap="square">
            <a:spAutoFit/>
          </a:bodyPr>
          <a:lstStyle/>
          <a:p>
            <a:r>
              <a:rPr lang="en-GB" dirty="0"/>
              <a:t>9 million appointments over 30 mins</a:t>
            </a:r>
          </a:p>
        </p:txBody>
      </p:sp>
      <p:pic>
        <p:nvPicPr>
          <p:cNvPr id="18" name="Graphic 17" descr="Back outline">
            <a:extLst>
              <a:ext uri="{FF2B5EF4-FFF2-40B4-BE49-F238E27FC236}">
                <a16:creationId xmlns:a16="http://schemas.microsoft.com/office/drawing/2014/main" id="{EC4BE9D0-E0ED-AFF0-77C2-EB9E92116B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5680100" y="2592767"/>
            <a:ext cx="914400" cy="914400"/>
          </a:xfrm>
          <a:prstGeom prst="rect">
            <a:avLst/>
          </a:prstGeom>
        </p:spPr>
      </p:pic>
      <p:pic>
        <p:nvPicPr>
          <p:cNvPr id="20" name="Graphic 19" descr="Back outline">
            <a:extLst>
              <a:ext uri="{FF2B5EF4-FFF2-40B4-BE49-F238E27FC236}">
                <a16:creationId xmlns:a16="http://schemas.microsoft.com/office/drawing/2014/main" id="{DAA7D7D0-A5CC-E75A-D691-C8B67489C7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36133" y="1284028"/>
            <a:ext cx="914400" cy="914400"/>
          </a:xfrm>
          <a:prstGeom prst="rect">
            <a:avLst/>
          </a:prstGeom>
        </p:spPr>
      </p:pic>
      <p:sp>
        <p:nvSpPr>
          <p:cNvPr id="21" name="TextBox 20">
            <a:extLst>
              <a:ext uri="{FF2B5EF4-FFF2-40B4-BE49-F238E27FC236}">
                <a16:creationId xmlns:a16="http://schemas.microsoft.com/office/drawing/2014/main" id="{2AE77CD5-AA63-40C3-739B-788A683DB653}"/>
              </a:ext>
            </a:extLst>
          </p:cNvPr>
          <p:cNvSpPr txBox="1"/>
          <p:nvPr/>
        </p:nvSpPr>
        <p:spPr>
          <a:xfrm>
            <a:off x="240273" y="1308028"/>
            <a:ext cx="1983796" cy="923330"/>
          </a:xfrm>
          <a:prstGeom prst="rect">
            <a:avLst/>
          </a:prstGeom>
          <a:noFill/>
        </p:spPr>
        <p:txBody>
          <a:bodyPr wrap="square">
            <a:spAutoFit/>
          </a:bodyPr>
          <a:lstStyle/>
          <a:p>
            <a:r>
              <a:rPr lang="en-GB" dirty="0"/>
              <a:t>46% of total appointments </a:t>
            </a:r>
          </a:p>
          <a:p>
            <a:r>
              <a:rPr lang="en-GB" dirty="0"/>
              <a:t>are same day</a:t>
            </a:r>
          </a:p>
        </p:txBody>
      </p:sp>
    </p:spTree>
    <p:extLst>
      <p:ext uri="{BB962C8B-B14F-4D97-AF65-F5344CB8AC3E}">
        <p14:creationId xmlns:p14="http://schemas.microsoft.com/office/powerpoint/2010/main" val="3091893774"/>
      </p:ext>
    </p:extLst>
  </p:cSld>
  <p:clrMapOvr>
    <a:masterClrMapping/>
  </p:clrMapOvr>
  <mc:AlternateContent xmlns:mc="http://schemas.openxmlformats.org/markup-compatibility/2006" xmlns:p14="http://schemas.microsoft.com/office/powerpoint/2010/main">
    <mc:Choice Requires="p14">
      <p:transition spd="slow" p14:dur="2000" advTm="29405"/>
    </mc:Choice>
    <mc:Fallback xmlns="">
      <p:transition spd="slow" advTm="29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5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1202531" y="11029"/>
            <a:ext cx="10515600" cy="457201"/>
          </a:xfrm>
        </p:spPr>
        <p:txBody>
          <a:bodyPr>
            <a:normAutofit fontScale="90000"/>
          </a:bodyPr>
          <a:lstStyle/>
          <a:p>
            <a:r>
              <a:rPr lang="en-GB" dirty="0"/>
              <a:t>Analytic recommendations </a:t>
            </a:r>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14</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827F53-706B-D1E7-C4EB-57E6D4B0E892}"/>
              </a:ext>
            </a:extLst>
          </p:cNvPr>
          <p:cNvSpPr txBox="1"/>
          <p:nvPr/>
        </p:nvSpPr>
        <p:spPr>
          <a:xfrm>
            <a:off x="10058775" y="2132677"/>
            <a:ext cx="2983332" cy="369332"/>
          </a:xfrm>
          <a:prstGeom prst="rect">
            <a:avLst/>
          </a:prstGeom>
        </p:spPr>
        <p:txBody>
          <a:bodyPr wrap="square">
            <a:spAutoFit/>
          </a:bodyPr>
          <a:lstStyle/>
          <a:p>
            <a:pPr algn="l"/>
            <a:endParaRPr lang="en-GB" b="0" i="0" u="sng" strike="noStrike" dirty="0">
              <a:solidFill>
                <a:srgbClr val="1A0DAB"/>
              </a:solidFill>
              <a:effectLst/>
              <a:latin typeface="arial" panose="020B0604020202020204" pitchFamily="34" charset="0"/>
              <a:hlinkClick r:id="rId6"/>
            </a:endParaRPr>
          </a:p>
        </p:txBody>
      </p:sp>
      <p:pic>
        <p:nvPicPr>
          <p:cNvPr id="15362" name="Picture 2" descr="photo-1630531210957-a14ecb2b3787 (500×751)">
            <a:extLst>
              <a:ext uri="{FF2B5EF4-FFF2-40B4-BE49-F238E27FC236}">
                <a16:creationId xmlns:a16="http://schemas.microsoft.com/office/drawing/2014/main" id="{BB24F6CE-56F4-1696-AB44-78D71A5B4A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3031" y="719096"/>
            <a:ext cx="3585937" cy="53863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9722E48-572F-F8C9-8BAF-98FEEE65FEA9}"/>
              </a:ext>
            </a:extLst>
          </p:cNvPr>
          <p:cNvSpPr txBox="1"/>
          <p:nvPr/>
        </p:nvSpPr>
        <p:spPr>
          <a:xfrm>
            <a:off x="8513694" y="916960"/>
            <a:ext cx="3330644" cy="1015663"/>
          </a:xfrm>
          <a:prstGeom prst="rect">
            <a:avLst/>
          </a:prstGeom>
          <a:noFill/>
        </p:spPr>
        <p:txBody>
          <a:bodyPr wrap="square">
            <a:spAutoFit/>
          </a:bodyPr>
          <a:lstStyle/>
          <a:p>
            <a:pPr algn="l"/>
            <a:r>
              <a:rPr lang="en-GB" sz="2000" b="1" i="0" dirty="0">
                <a:solidFill>
                  <a:srgbClr val="0E1633"/>
                </a:solidFill>
                <a:effectLst/>
                <a:latin typeface="var(--ds-font__dinpro--cond)"/>
              </a:rPr>
              <a:t>“It is a capital mistake to theorize before one has data.”</a:t>
            </a:r>
          </a:p>
        </p:txBody>
      </p:sp>
      <p:sp>
        <p:nvSpPr>
          <p:cNvPr id="15" name="TextBox 14">
            <a:extLst>
              <a:ext uri="{FF2B5EF4-FFF2-40B4-BE49-F238E27FC236}">
                <a16:creationId xmlns:a16="http://schemas.microsoft.com/office/drawing/2014/main" id="{A4BD8C24-BF15-37E1-0C78-1134D186324A}"/>
              </a:ext>
            </a:extLst>
          </p:cNvPr>
          <p:cNvSpPr txBox="1"/>
          <p:nvPr/>
        </p:nvSpPr>
        <p:spPr>
          <a:xfrm>
            <a:off x="9207942" y="1933735"/>
            <a:ext cx="6522244" cy="307777"/>
          </a:xfrm>
          <a:prstGeom prst="rect">
            <a:avLst/>
          </a:prstGeom>
          <a:noFill/>
        </p:spPr>
        <p:txBody>
          <a:bodyPr wrap="square">
            <a:spAutoFit/>
          </a:bodyPr>
          <a:lstStyle/>
          <a:p>
            <a:pPr algn="l"/>
            <a:r>
              <a:rPr lang="en-GB" sz="1400" i="0" dirty="0">
                <a:solidFill>
                  <a:srgbClr val="0E1633"/>
                </a:solidFill>
                <a:effectLst/>
                <a:latin typeface="var(--ds-font__dinpro--cond)"/>
              </a:rPr>
              <a:t>Sherlock Holmes in “A study in Scarlet” </a:t>
            </a:r>
          </a:p>
        </p:txBody>
      </p:sp>
      <p:pic>
        <p:nvPicPr>
          <p:cNvPr id="22" name="Recorded Sound">
            <a:hlinkClick r:id="" action="ppaction://media"/>
            <a:extLst>
              <a:ext uri="{FF2B5EF4-FFF2-40B4-BE49-F238E27FC236}">
                <a16:creationId xmlns:a16="http://schemas.microsoft.com/office/drawing/2014/main" id="{394C304B-9CA1-D8C7-9DBE-CE688E7B5F9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53800" y="5926743"/>
            <a:ext cx="609600" cy="609600"/>
          </a:xfrm>
          <a:prstGeom prst="rect">
            <a:avLst/>
          </a:prstGeom>
        </p:spPr>
      </p:pic>
    </p:spTree>
    <p:extLst>
      <p:ext uri="{BB962C8B-B14F-4D97-AF65-F5344CB8AC3E}">
        <p14:creationId xmlns:p14="http://schemas.microsoft.com/office/powerpoint/2010/main" val="1010595652"/>
      </p:ext>
    </p:extLst>
  </p:cSld>
  <p:clrMapOvr>
    <a:masterClrMapping/>
  </p:clrMapOvr>
  <mc:AlternateContent xmlns:mc="http://schemas.openxmlformats.org/markup-compatibility/2006" xmlns:p14="http://schemas.microsoft.com/office/powerpoint/2010/main">
    <mc:Choice Requires="p14">
      <p:transition spd="slow" p14:dur="2000" advTm="49226"/>
    </mc:Choice>
    <mc:Fallback xmlns="">
      <p:transition spd="slow" advTm="49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97"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5EB8"/>
        </a:solidFill>
        <a:effectLst/>
      </p:bgPr>
    </p:bg>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D1768239-7744-05AF-2ED7-EAFB76E21582}"/>
              </a:ext>
            </a:extLst>
          </p:cNvPr>
          <p:cNvSpPr>
            <a:spLocks noGrp="1"/>
          </p:cNvSpPr>
          <p:nvPr>
            <p:ph type="title"/>
          </p:nvPr>
        </p:nvSpPr>
        <p:spPr>
          <a:xfrm>
            <a:off x="1885156" y="44293"/>
            <a:ext cx="8421688" cy="698657"/>
          </a:xfrm>
        </p:spPr>
        <p:txBody>
          <a:bodyPr/>
          <a:lstStyle/>
          <a:p>
            <a:r>
              <a:rPr lang="en-GB" dirty="0"/>
              <a:t>Insights &amp; recommendations </a:t>
            </a:r>
          </a:p>
        </p:txBody>
      </p:sp>
      <p:sp>
        <p:nvSpPr>
          <p:cNvPr id="36" name="Text Placeholder 35">
            <a:extLst>
              <a:ext uri="{FF2B5EF4-FFF2-40B4-BE49-F238E27FC236}">
                <a16:creationId xmlns:a16="http://schemas.microsoft.com/office/drawing/2014/main" id="{4977F7E7-9AD4-387E-3A86-73648D5A8734}"/>
              </a:ext>
            </a:extLst>
          </p:cNvPr>
          <p:cNvSpPr>
            <a:spLocks noGrp="1"/>
          </p:cNvSpPr>
          <p:nvPr>
            <p:ph type="body" sz="quarter" idx="13"/>
          </p:nvPr>
        </p:nvSpPr>
        <p:spPr>
          <a:xfrm>
            <a:off x="1392795" y="1321594"/>
            <a:ext cx="4031945" cy="365125"/>
          </a:xfrm>
        </p:spPr>
        <p:txBody>
          <a:bodyPr>
            <a:normAutofit fontScale="92500" lnSpcReduction="20000"/>
          </a:bodyPr>
          <a:lstStyle/>
          <a:p>
            <a:r>
              <a:rPr lang="en-GB" sz="2600" b="1" dirty="0"/>
              <a:t>1) Capacity</a:t>
            </a:r>
            <a:endParaRPr lang="en-GB" b="1" dirty="0"/>
          </a:p>
        </p:txBody>
      </p:sp>
      <p:sp>
        <p:nvSpPr>
          <p:cNvPr id="37" name="Text Placeholder 36">
            <a:extLst>
              <a:ext uri="{FF2B5EF4-FFF2-40B4-BE49-F238E27FC236}">
                <a16:creationId xmlns:a16="http://schemas.microsoft.com/office/drawing/2014/main" id="{582E7258-A704-6263-FA1C-890BEEAB5DE4}"/>
              </a:ext>
            </a:extLst>
          </p:cNvPr>
          <p:cNvSpPr>
            <a:spLocks noGrp="1"/>
          </p:cNvSpPr>
          <p:nvPr>
            <p:ph type="body" sz="quarter" idx="15"/>
          </p:nvPr>
        </p:nvSpPr>
        <p:spPr>
          <a:xfrm>
            <a:off x="1392795" y="1855188"/>
            <a:ext cx="4031030" cy="1057308"/>
          </a:xfrm>
        </p:spPr>
        <p:txBody>
          <a:bodyPr>
            <a:normAutofit fontScale="77500" lnSpcReduction="20000"/>
          </a:bodyPr>
          <a:lstStyle/>
          <a:p>
            <a:pPr rtl="0" fontAlgn="base">
              <a:spcBef>
                <a:spcPts val="1200"/>
              </a:spcBef>
              <a:spcAft>
                <a:spcPts val="1200"/>
              </a:spcAft>
            </a:pPr>
            <a:r>
              <a:rPr lang="en-GB" sz="1800" b="0" i="0" u="none" strike="noStrike" dirty="0">
                <a:effectLst/>
                <a:latin typeface="Arial" panose="020B0604020202020204" pitchFamily="34" charset="0"/>
              </a:rPr>
              <a:t>- More data is needed over a larger date range</a:t>
            </a:r>
          </a:p>
          <a:p>
            <a:pPr rtl="0" fontAlgn="base">
              <a:spcBef>
                <a:spcPts val="1200"/>
              </a:spcBef>
              <a:spcAft>
                <a:spcPts val="1200"/>
              </a:spcAft>
            </a:pPr>
            <a:r>
              <a:rPr lang="en-GB" sz="1800" b="0" i="0" u="none" strike="noStrike" dirty="0">
                <a:effectLst/>
                <a:latin typeface="Arial" panose="020B0604020202020204" pitchFamily="34" charset="0"/>
              </a:rPr>
              <a:t>- This has to include pandemics, for a fairer assessment of capacity</a:t>
            </a:r>
            <a:endParaRPr lang="en-GB" sz="1800" b="0" i="0" u="none" strike="noStrike" dirty="0">
              <a:solidFill>
                <a:srgbClr val="000000"/>
              </a:solidFill>
              <a:effectLst/>
              <a:latin typeface="Arial" panose="020B0604020202020204" pitchFamily="34" charset="0"/>
            </a:endParaRPr>
          </a:p>
        </p:txBody>
      </p:sp>
      <p:sp>
        <p:nvSpPr>
          <p:cNvPr id="38" name="Text Placeholder 37">
            <a:extLst>
              <a:ext uri="{FF2B5EF4-FFF2-40B4-BE49-F238E27FC236}">
                <a16:creationId xmlns:a16="http://schemas.microsoft.com/office/drawing/2014/main" id="{8F21D60C-DBFB-38F2-3B56-57FD6F4FC204}"/>
              </a:ext>
            </a:extLst>
          </p:cNvPr>
          <p:cNvSpPr>
            <a:spLocks noGrp="1"/>
          </p:cNvSpPr>
          <p:nvPr>
            <p:ph type="body" sz="quarter" idx="16"/>
          </p:nvPr>
        </p:nvSpPr>
        <p:spPr>
          <a:xfrm>
            <a:off x="6594627" y="1257301"/>
            <a:ext cx="4031945" cy="485854"/>
          </a:xfrm>
        </p:spPr>
        <p:txBody>
          <a:bodyPr>
            <a:normAutofit/>
          </a:bodyPr>
          <a:lstStyle/>
          <a:p>
            <a:r>
              <a:rPr lang="en-GB" sz="2400" b="1" dirty="0"/>
              <a:t>2) General Practice</a:t>
            </a:r>
          </a:p>
        </p:txBody>
      </p:sp>
      <p:sp>
        <p:nvSpPr>
          <p:cNvPr id="39" name="Text Placeholder 38">
            <a:extLst>
              <a:ext uri="{FF2B5EF4-FFF2-40B4-BE49-F238E27FC236}">
                <a16:creationId xmlns:a16="http://schemas.microsoft.com/office/drawing/2014/main" id="{C9B6F9AE-E891-E64F-02DB-BC21A300CB27}"/>
              </a:ext>
            </a:extLst>
          </p:cNvPr>
          <p:cNvSpPr>
            <a:spLocks noGrp="1"/>
          </p:cNvSpPr>
          <p:nvPr>
            <p:ph type="body" sz="quarter" idx="17"/>
          </p:nvPr>
        </p:nvSpPr>
        <p:spPr>
          <a:xfrm>
            <a:off x="6594627" y="1820813"/>
            <a:ext cx="4031030" cy="2186831"/>
          </a:xfrm>
        </p:spPr>
        <p:txBody>
          <a:bodyPr>
            <a:normAutofit fontScale="92500"/>
          </a:bodyPr>
          <a:lstStyle/>
          <a:p>
            <a:pPr algn="l" rtl="0" fontAlgn="base">
              <a:spcBef>
                <a:spcPts val="1200"/>
              </a:spcBef>
              <a:spcAft>
                <a:spcPts val="0"/>
              </a:spcAft>
            </a:pPr>
            <a:r>
              <a:rPr lang="en-GB" sz="1200" b="0" i="0" u="none" strike="noStrike" dirty="0">
                <a:effectLst/>
                <a:latin typeface="Arial" panose="020B0604020202020204" pitchFamily="34" charset="0"/>
              </a:rPr>
              <a:t>- To reduce face-to-face appointments by </a:t>
            </a:r>
            <a:r>
              <a:rPr lang="en-GB" sz="1200" dirty="0">
                <a:latin typeface="Arial" panose="020B0604020202020204" pitchFamily="34" charset="0"/>
              </a:rPr>
              <a:t>increasing modes such as telephone appointments to </a:t>
            </a:r>
            <a:r>
              <a:rPr lang="en-GB" sz="1200" b="0" i="0" u="none" strike="noStrike" dirty="0">
                <a:effectLst/>
                <a:latin typeface="Arial" panose="020B0604020202020204" pitchFamily="34" charset="0"/>
              </a:rPr>
              <a:t>free up crucial GP time. </a:t>
            </a:r>
          </a:p>
          <a:p>
            <a:pPr marL="742950" lvl="1" indent="-285750" rtl="0" fontAlgn="base">
              <a:spcBef>
                <a:spcPts val="0"/>
              </a:spcBef>
              <a:spcAft>
                <a:spcPts val="0"/>
              </a:spcAft>
              <a:buFont typeface="Arial" panose="020B0604020202020204" pitchFamily="34" charset="0"/>
              <a:buChar char="•"/>
            </a:pPr>
            <a:endParaRPr lang="en-GB" sz="1200" b="0" i="0" u="none" strike="noStrike" dirty="0">
              <a:solidFill>
                <a:schemeClr val="bg1"/>
              </a:solidFill>
              <a:effectLst/>
              <a:latin typeface="Arial" panose="020B0604020202020204" pitchFamily="34" charset="0"/>
            </a:endParaRPr>
          </a:p>
          <a:p>
            <a:pPr algn="l" rtl="0" fontAlgn="base">
              <a:spcBef>
                <a:spcPts val="0"/>
              </a:spcBef>
              <a:spcAft>
                <a:spcPts val="0"/>
              </a:spcAft>
            </a:pPr>
            <a:r>
              <a:rPr lang="en-GB" sz="1200" b="0" i="0" u="none" strike="noStrike" dirty="0">
                <a:effectLst/>
                <a:latin typeface="Arial" panose="020B0604020202020204" pitchFamily="34" charset="0"/>
              </a:rPr>
              <a:t>- Support other practice staff in handling appropriate GP appointments.</a:t>
            </a:r>
          </a:p>
          <a:p>
            <a:pPr algn="l" rtl="0" fontAlgn="base">
              <a:spcBef>
                <a:spcPts val="0"/>
              </a:spcBef>
              <a:spcAft>
                <a:spcPts val="0"/>
              </a:spcAft>
            </a:pPr>
            <a:endParaRPr lang="en-GB" sz="1200" b="0" i="0" u="none" strike="noStrike" dirty="0">
              <a:effectLst/>
              <a:latin typeface="Arial" panose="020B0604020202020204" pitchFamily="34" charset="0"/>
            </a:endParaRPr>
          </a:p>
          <a:p>
            <a:pPr algn="l" rtl="0" fontAlgn="base">
              <a:spcBef>
                <a:spcPts val="0"/>
              </a:spcBef>
              <a:spcAft>
                <a:spcPts val="0"/>
              </a:spcAft>
            </a:pPr>
            <a:r>
              <a:rPr lang="en-GB" sz="1200" b="0" i="0" u="none" strike="noStrike" dirty="0">
                <a:effectLst/>
                <a:latin typeface="Arial" panose="020B0604020202020204" pitchFamily="34" charset="0"/>
              </a:rPr>
              <a:t>- Promote centralisation through Primary Care Networks for enhanced efficiency in a move away from traditional understanding of General Practice.</a:t>
            </a:r>
          </a:p>
          <a:p>
            <a:pPr algn="l" rtl="0" fontAlgn="base">
              <a:spcBef>
                <a:spcPts val="0"/>
              </a:spcBef>
              <a:spcAft>
                <a:spcPts val="0"/>
              </a:spcAft>
            </a:pPr>
            <a:endParaRPr lang="en-GB" sz="1200" b="0" i="0" u="none" strike="noStrike" dirty="0">
              <a:effectLst/>
              <a:latin typeface="Arial" panose="020B0604020202020204" pitchFamily="34" charset="0"/>
            </a:endParaRPr>
          </a:p>
          <a:p>
            <a:pPr algn="l" rtl="0" fontAlgn="base">
              <a:spcBef>
                <a:spcPts val="0"/>
              </a:spcBef>
              <a:spcAft>
                <a:spcPts val="0"/>
              </a:spcAft>
            </a:pPr>
            <a:r>
              <a:rPr lang="en-GB" sz="1200" b="0" i="0" u="none" strike="noStrike" dirty="0">
                <a:effectLst/>
                <a:latin typeface="Arial" panose="020B0604020202020204" pitchFamily="34" charset="0"/>
              </a:rPr>
              <a:t>- And emphasise adherence to appropriate sub 15 minute appointment duration.</a:t>
            </a:r>
            <a:endParaRPr lang="en-GB" sz="1600" dirty="0"/>
          </a:p>
        </p:txBody>
      </p:sp>
      <p:sp>
        <p:nvSpPr>
          <p:cNvPr id="40" name="Text Placeholder 39">
            <a:extLst>
              <a:ext uri="{FF2B5EF4-FFF2-40B4-BE49-F238E27FC236}">
                <a16:creationId xmlns:a16="http://schemas.microsoft.com/office/drawing/2014/main" id="{7C8E5F1A-0D40-4025-39B0-0858D0B1E2C3}"/>
              </a:ext>
            </a:extLst>
          </p:cNvPr>
          <p:cNvSpPr>
            <a:spLocks noGrp="1"/>
          </p:cNvSpPr>
          <p:nvPr>
            <p:ph type="body" sz="quarter" idx="18"/>
          </p:nvPr>
        </p:nvSpPr>
        <p:spPr>
          <a:xfrm>
            <a:off x="1485497" y="3550445"/>
            <a:ext cx="4031945" cy="428284"/>
          </a:xfrm>
        </p:spPr>
        <p:txBody>
          <a:bodyPr>
            <a:normAutofit/>
          </a:bodyPr>
          <a:lstStyle/>
          <a:p>
            <a:r>
              <a:rPr lang="en-GB" sz="2400" b="1" dirty="0"/>
              <a:t>3) Attendance</a:t>
            </a:r>
          </a:p>
        </p:txBody>
      </p:sp>
      <p:sp>
        <p:nvSpPr>
          <p:cNvPr id="41" name="Text Placeholder 40">
            <a:extLst>
              <a:ext uri="{FF2B5EF4-FFF2-40B4-BE49-F238E27FC236}">
                <a16:creationId xmlns:a16="http://schemas.microsoft.com/office/drawing/2014/main" id="{53439ED6-09D4-535A-22A4-7E2241A502E7}"/>
              </a:ext>
            </a:extLst>
          </p:cNvPr>
          <p:cNvSpPr>
            <a:spLocks noGrp="1"/>
          </p:cNvSpPr>
          <p:nvPr>
            <p:ph type="body" sz="quarter" idx="19"/>
          </p:nvPr>
        </p:nvSpPr>
        <p:spPr>
          <a:xfrm>
            <a:off x="1392795" y="4147999"/>
            <a:ext cx="4031030" cy="1388407"/>
          </a:xfrm>
        </p:spPr>
        <p:txBody>
          <a:bodyPr>
            <a:normAutofit fontScale="62500" lnSpcReduction="20000"/>
          </a:bodyPr>
          <a:lstStyle/>
          <a:p>
            <a:r>
              <a:rPr lang="en-GB" sz="1800" b="0" i="0" u="none" strike="noStrike" dirty="0">
                <a:effectLst/>
                <a:latin typeface="Arial" panose="020B0604020202020204" pitchFamily="34" charset="0"/>
              </a:rPr>
              <a:t>- Non-attendance by 4% of patients could cost the NHS around £927 million in the data period.</a:t>
            </a:r>
          </a:p>
          <a:p>
            <a:r>
              <a:rPr lang="en-GB" sz="1800" b="0" i="0" u="none" strike="noStrike" dirty="0">
                <a:effectLst/>
                <a:latin typeface="Arial" panose="020B0604020202020204" pitchFamily="34" charset="0"/>
              </a:rPr>
              <a:t>- Continue the shift towards alternative healthcare professionals, administration and appointment types. </a:t>
            </a:r>
          </a:p>
          <a:p>
            <a:r>
              <a:rPr lang="en-GB" sz="1800" b="0" i="0" u="none" strike="noStrike" dirty="0">
                <a:effectLst/>
                <a:latin typeface="Arial" panose="020B0604020202020204" pitchFamily="34" charset="0"/>
              </a:rPr>
              <a:t>- This can only serve to help to provide more options for patients who can’t reliably commit. </a:t>
            </a:r>
            <a:endParaRPr lang="en-GB" dirty="0"/>
          </a:p>
        </p:txBody>
      </p:sp>
      <p:sp>
        <p:nvSpPr>
          <p:cNvPr id="42" name="Text Placeholder 41">
            <a:extLst>
              <a:ext uri="{FF2B5EF4-FFF2-40B4-BE49-F238E27FC236}">
                <a16:creationId xmlns:a16="http://schemas.microsoft.com/office/drawing/2014/main" id="{025E194B-1B14-1664-0ED9-864B262FD424}"/>
              </a:ext>
            </a:extLst>
          </p:cNvPr>
          <p:cNvSpPr>
            <a:spLocks noGrp="1"/>
          </p:cNvSpPr>
          <p:nvPr>
            <p:ph type="body" sz="quarter" idx="23"/>
          </p:nvPr>
        </p:nvSpPr>
        <p:spPr>
          <a:xfrm>
            <a:off x="6672630" y="4198703"/>
            <a:ext cx="4031945" cy="485853"/>
          </a:xfrm>
        </p:spPr>
        <p:txBody>
          <a:bodyPr>
            <a:normAutofit/>
          </a:bodyPr>
          <a:lstStyle/>
          <a:p>
            <a:r>
              <a:rPr lang="en-GB" sz="2400" b="1" dirty="0"/>
              <a:t>4) Twitter</a:t>
            </a:r>
          </a:p>
        </p:txBody>
      </p:sp>
      <p:sp>
        <p:nvSpPr>
          <p:cNvPr id="43" name="Text Placeholder 42">
            <a:extLst>
              <a:ext uri="{FF2B5EF4-FFF2-40B4-BE49-F238E27FC236}">
                <a16:creationId xmlns:a16="http://schemas.microsoft.com/office/drawing/2014/main" id="{54CAB9B1-07B8-7A7E-FD45-7C04844B5DF3}"/>
              </a:ext>
            </a:extLst>
          </p:cNvPr>
          <p:cNvSpPr>
            <a:spLocks noGrp="1"/>
          </p:cNvSpPr>
          <p:nvPr>
            <p:ph type="body" sz="quarter" idx="24"/>
          </p:nvPr>
        </p:nvSpPr>
        <p:spPr>
          <a:xfrm>
            <a:off x="6673143" y="4826656"/>
            <a:ext cx="4031030" cy="709750"/>
          </a:xfrm>
        </p:spPr>
        <p:txBody>
          <a:bodyPr>
            <a:normAutofit fontScale="70000" lnSpcReduction="20000"/>
          </a:bodyPr>
          <a:lstStyle/>
          <a:p>
            <a:r>
              <a:rPr lang="en-GB" sz="1800" b="0" i="0" u="none" strike="noStrike" dirty="0">
                <a:effectLst/>
                <a:latin typeface="Arial" panose="020B0604020202020204" pitchFamily="34" charset="0"/>
              </a:rPr>
              <a:t>Twitter data proved less directly useful, but potential insights can be unlocked through cleaned, ethical analysis using relevant keywords and hashtags.</a:t>
            </a:r>
            <a:br>
              <a:rPr lang="en-GB" sz="1800" b="0" i="0" u="none" strike="noStrike" dirty="0">
                <a:effectLst/>
                <a:latin typeface="Arial" panose="020B0604020202020204" pitchFamily="34" charset="0"/>
              </a:rPr>
            </a:br>
            <a:endParaRPr lang="en-GB" dirty="0"/>
          </a:p>
        </p:txBody>
      </p:sp>
      <p:sp>
        <p:nvSpPr>
          <p:cNvPr id="11" name="Date Placeholder 10">
            <a:extLst>
              <a:ext uri="{FF2B5EF4-FFF2-40B4-BE49-F238E27FC236}">
                <a16:creationId xmlns:a16="http://schemas.microsoft.com/office/drawing/2014/main" id="{189E6BBB-F83E-E90B-48DD-01895843C94E}"/>
              </a:ext>
            </a:extLst>
          </p:cNvPr>
          <p:cNvSpPr>
            <a:spLocks noGrp="1"/>
          </p:cNvSpPr>
          <p:nvPr>
            <p:ph type="dt" sz="half" idx="20"/>
          </p:nvPr>
        </p:nvSpPr>
        <p:spPr/>
        <p:txBody>
          <a:bodyPr/>
          <a:lstStyle/>
          <a:p>
            <a:pPr rtl="0"/>
            <a:r>
              <a:rPr lang="en-GB" noProof="0" dirty="0">
                <a:solidFill>
                  <a:schemeClr val="bg1"/>
                </a:solidFill>
              </a:rPr>
              <a:t>2023</a:t>
            </a:r>
          </a:p>
        </p:txBody>
      </p:sp>
      <p:sp>
        <p:nvSpPr>
          <p:cNvPr id="12" name="Footer Placeholder 11">
            <a:extLst>
              <a:ext uri="{FF2B5EF4-FFF2-40B4-BE49-F238E27FC236}">
                <a16:creationId xmlns:a16="http://schemas.microsoft.com/office/drawing/2014/main" id="{8C93B825-A75C-EA73-0BF8-0403829D5470}"/>
              </a:ext>
            </a:extLst>
          </p:cNvPr>
          <p:cNvSpPr>
            <a:spLocks noGrp="1"/>
          </p:cNvSpPr>
          <p:nvPr>
            <p:ph type="ftr" sz="quarter" idx="21"/>
          </p:nvPr>
        </p:nvSpPr>
        <p:spPr/>
        <p:txBody>
          <a:bodyPr/>
          <a:lstStyle/>
          <a:p>
            <a:pPr rtl="0"/>
            <a:r>
              <a:rPr lang="en-GB" noProof="0" dirty="0">
                <a:solidFill>
                  <a:schemeClr val="bg1"/>
                </a:solidFill>
              </a:rPr>
              <a:t>Will Burton</a:t>
            </a:r>
          </a:p>
        </p:txBody>
      </p:sp>
      <p:sp>
        <p:nvSpPr>
          <p:cNvPr id="13" name="Slide Number Placeholder 12">
            <a:extLst>
              <a:ext uri="{FF2B5EF4-FFF2-40B4-BE49-F238E27FC236}">
                <a16:creationId xmlns:a16="http://schemas.microsoft.com/office/drawing/2014/main" id="{FDBDDA44-CF01-8BE9-F025-DF7C92C12AA4}"/>
              </a:ext>
            </a:extLst>
          </p:cNvPr>
          <p:cNvSpPr>
            <a:spLocks noGrp="1"/>
          </p:cNvSpPr>
          <p:nvPr>
            <p:ph type="sldNum" sz="quarter" idx="22"/>
          </p:nvPr>
        </p:nvSpPr>
        <p:spPr/>
        <p:txBody>
          <a:bodyPr/>
          <a:lstStyle/>
          <a:p>
            <a:pPr rtl="0"/>
            <a:fld id="{B5CEABB6-07DC-46E8-9B57-56EC44A396E5}" type="slidenum">
              <a:rPr lang="en-GB" noProof="0" smtClean="0">
                <a:solidFill>
                  <a:schemeClr val="bg1"/>
                </a:solidFill>
              </a:rPr>
              <a:t>15</a:t>
            </a:fld>
            <a:endParaRPr lang="en-GB" noProof="0" dirty="0">
              <a:solidFill>
                <a:schemeClr val="bg1"/>
              </a:solidFill>
            </a:endParaRPr>
          </a:p>
        </p:txBody>
      </p:sp>
      <p:pic>
        <p:nvPicPr>
          <p:cNvPr id="44" name="Picture 43">
            <a:extLst>
              <a:ext uri="{FF2B5EF4-FFF2-40B4-BE49-F238E27FC236}">
                <a16:creationId xmlns:a16="http://schemas.microsoft.com/office/drawing/2014/main" id="{2DC5DA0A-B372-0F87-A9E5-5C70F790E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pic>
        <p:nvPicPr>
          <p:cNvPr id="52" name="Recorded Sound">
            <a:hlinkClick r:id="" action="ppaction://media"/>
            <a:extLst>
              <a:ext uri="{FF2B5EF4-FFF2-40B4-BE49-F238E27FC236}">
                <a16:creationId xmlns:a16="http://schemas.microsoft.com/office/drawing/2014/main" id="{07DAA1BB-947E-20F5-62C5-F1C63BB588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6200" y="6234112"/>
            <a:ext cx="609600" cy="609600"/>
          </a:xfrm>
          <a:prstGeom prst="rect">
            <a:avLst/>
          </a:prstGeom>
        </p:spPr>
      </p:pic>
    </p:spTree>
    <p:extLst>
      <p:ext uri="{BB962C8B-B14F-4D97-AF65-F5344CB8AC3E}">
        <p14:creationId xmlns:p14="http://schemas.microsoft.com/office/powerpoint/2010/main" val="1785574158"/>
      </p:ext>
    </p:extLst>
  </p:cSld>
  <p:clrMapOvr>
    <a:masterClrMapping/>
  </p:clrMapOvr>
  <mc:AlternateContent xmlns:mc="http://schemas.openxmlformats.org/markup-compatibility/2006" xmlns:p14="http://schemas.microsoft.com/office/powerpoint/2010/main">
    <mc:Choice Requires="p14">
      <p:transition spd="slow" p14:dur="2000" advTm="123672"/>
    </mc:Choice>
    <mc:Fallback xmlns="">
      <p:transition spd="slow" advTm="123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52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1ECB-78EB-F96C-C2BA-A89673A5D601}"/>
              </a:ext>
            </a:extLst>
          </p:cNvPr>
          <p:cNvSpPr>
            <a:spLocks noGrp="1"/>
          </p:cNvSpPr>
          <p:nvPr>
            <p:ph type="title"/>
          </p:nvPr>
        </p:nvSpPr>
        <p:spPr/>
        <p:txBody>
          <a:bodyPr/>
          <a:lstStyle/>
          <a:p>
            <a:r>
              <a:rPr lang="en-GB" dirty="0"/>
              <a:t>Addressing the main business questions</a:t>
            </a:r>
          </a:p>
        </p:txBody>
      </p:sp>
      <p:sp>
        <p:nvSpPr>
          <p:cNvPr id="29" name="Date Placeholder 28">
            <a:extLst>
              <a:ext uri="{FF2B5EF4-FFF2-40B4-BE49-F238E27FC236}">
                <a16:creationId xmlns:a16="http://schemas.microsoft.com/office/drawing/2014/main" id="{9CD00EA4-97EB-66F0-F4E2-FBAE6F104731}"/>
              </a:ext>
            </a:extLst>
          </p:cNvPr>
          <p:cNvSpPr>
            <a:spLocks noGrp="1"/>
          </p:cNvSpPr>
          <p:nvPr>
            <p:ph type="dt" sz="half" idx="10"/>
          </p:nvPr>
        </p:nvSpPr>
        <p:spPr/>
        <p:txBody>
          <a:bodyPr/>
          <a:lstStyle/>
          <a:p>
            <a:pPr rtl="0"/>
            <a:r>
              <a:rPr lang="en-GB" noProof="0" dirty="0"/>
              <a:t>2023</a:t>
            </a:r>
          </a:p>
        </p:txBody>
      </p:sp>
      <p:sp>
        <p:nvSpPr>
          <p:cNvPr id="30" name="Footer Placeholder 29">
            <a:extLst>
              <a:ext uri="{FF2B5EF4-FFF2-40B4-BE49-F238E27FC236}">
                <a16:creationId xmlns:a16="http://schemas.microsoft.com/office/drawing/2014/main" id="{735C2CD9-2ED3-FE4E-A481-6C10F97116FD}"/>
              </a:ext>
            </a:extLst>
          </p:cNvPr>
          <p:cNvSpPr>
            <a:spLocks noGrp="1"/>
          </p:cNvSpPr>
          <p:nvPr>
            <p:ph type="ftr" sz="quarter" idx="11"/>
          </p:nvPr>
        </p:nvSpPr>
        <p:spPr/>
        <p:txBody>
          <a:bodyPr/>
          <a:lstStyle/>
          <a:p>
            <a:pPr rtl="0"/>
            <a:r>
              <a:rPr lang="en-GB" noProof="0" dirty="0"/>
              <a:t>Will Burton</a:t>
            </a:r>
          </a:p>
        </p:txBody>
      </p:sp>
      <p:sp>
        <p:nvSpPr>
          <p:cNvPr id="31" name="Slide Number Placeholder 30">
            <a:extLst>
              <a:ext uri="{FF2B5EF4-FFF2-40B4-BE49-F238E27FC236}">
                <a16:creationId xmlns:a16="http://schemas.microsoft.com/office/drawing/2014/main" id="{872062F0-96B7-280B-9A4E-7014A2B722E9}"/>
              </a:ext>
            </a:extLst>
          </p:cNvPr>
          <p:cNvSpPr>
            <a:spLocks noGrp="1"/>
          </p:cNvSpPr>
          <p:nvPr>
            <p:ph type="sldNum" sz="quarter" idx="12"/>
          </p:nvPr>
        </p:nvSpPr>
        <p:spPr/>
        <p:txBody>
          <a:bodyPr/>
          <a:lstStyle/>
          <a:p>
            <a:pPr rtl="0"/>
            <a:fld id="{B5CEABB6-07DC-46E8-9B57-56EC44A396E5}" type="slidenum">
              <a:rPr lang="en-GB" noProof="0" smtClean="0"/>
              <a:t>2</a:t>
            </a:fld>
            <a:endParaRPr lang="en-GB" noProof="0"/>
          </a:p>
        </p:txBody>
      </p:sp>
      <p:pic>
        <p:nvPicPr>
          <p:cNvPr id="32" name="Picture 6">
            <a:extLst>
              <a:ext uri="{FF2B5EF4-FFF2-40B4-BE49-F238E27FC236}">
                <a16:creationId xmlns:a16="http://schemas.microsoft.com/office/drawing/2014/main" id="{2A99BEE1-9071-BF43-DFA1-19F563B69C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2466C41-DBA3-76B0-E981-5EF8AD6FFAAA}"/>
              </a:ext>
            </a:extLst>
          </p:cNvPr>
          <p:cNvSpPr txBox="1"/>
          <p:nvPr/>
        </p:nvSpPr>
        <p:spPr>
          <a:xfrm>
            <a:off x="2091630" y="3331021"/>
            <a:ext cx="9279732" cy="461665"/>
          </a:xfrm>
          <a:prstGeom prst="rect">
            <a:avLst/>
          </a:prstGeom>
          <a:noFill/>
        </p:spPr>
        <p:txBody>
          <a:bodyPr wrap="square">
            <a:spAutoFit/>
          </a:bodyPr>
          <a:lstStyle/>
          <a:p>
            <a:pPr algn="l"/>
            <a:r>
              <a:rPr lang="en-GB" sz="2400" b="0" i="0" dirty="0">
                <a:solidFill>
                  <a:schemeClr val="bg1"/>
                </a:solidFill>
                <a:effectLst/>
                <a:latin typeface="Roboto" panose="02000000000000000000" pitchFamily="2" charset="0"/>
              </a:rPr>
              <a:t>Has there been adequate staff and capacity in the networks?</a:t>
            </a:r>
          </a:p>
        </p:txBody>
      </p:sp>
      <p:sp>
        <p:nvSpPr>
          <p:cNvPr id="36" name="TextBox 35">
            <a:extLst>
              <a:ext uri="{FF2B5EF4-FFF2-40B4-BE49-F238E27FC236}">
                <a16:creationId xmlns:a16="http://schemas.microsoft.com/office/drawing/2014/main" id="{861CAA51-36BA-43CE-C4FD-CCCAA530F911}"/>
              </a:ext>
            </a:extLst>
          </p:cNvPr>
          <p:cNvSpPr txBox="1"/>
          <p:nvPr/>
        </p:nvSpPr>
        <p:spPr>
          <a:xfrm>
            <a:off x="3047404" y="4254352"/>
            <a:ext cx="7368184" cy="461665"/>
          </a:xfrm>
          <a:prstGeom prst="rect">
            <a:avLst/>
          </a:prstGeom>
          <a:noFill/>
        </p:spPr>
        <p:txBody>
          <a:bodyPr wrap="square">
            <a:spAutoFit/>
          </a:bodyPr>
          <a:lstStyle/>
          <a:p>
            <a:pPr algn="l"/>
            <a:r>
              <a:rPr lang="en-GB" sz="2400" b="0" i="0" dirty="0">
                <a:solidFill>
                  <a:schemeClr val="bg1"/>
                </a:solidFill>
                <a:effectLst/>
                <a:latin typeface="Roboto" panose="02000000000000000000" pitchFamily="2" charset="0"/>
              </a:rPr>
              <a:t>What was the actual utilisation of resources?</a:t>
            </a:r>
          </a:p>
        </p:txBody>
      </p:sp>
      <p:pic>
        <p:nvPicPr>
          <p:cNvPr id="98" name="Recorded Sound">
            <a:hlinkClick r:id="" action="ppaction://media"/>
            <a:extLst>
              <a:ext uri="{FF2B5EF4-FFF2-40B4-BE49-F238E27FC236}">
                <a16:creationId xmlns:a16="http://schemas.microsoft.com/office/drawing/2014/main" id="{6729E693-3118-94B4-1C73-96BDAC9C4A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375480282"/>
      </p:ext>
    </p:extLst>
  </p:cSld>
  <p:clrMapOvr>
    <a:masterClrMapping/>
  </p:clrMapOvr>
  <mc:AlternateContent xmlns:mc="http://schemas.openxmlformats.org/markup-compatibility/2006" xmlns:p14="http://schemas.microsoft.com/office/powerpoint/2010/main">
    <mc:Choice Requires="p14">
      <p:transition spd="slow" p14:dur="2000" advTm="54129"/>
    </mc:Choice>
    <mc:Fallback xmlns="">
      <p:transition spd="slow" advTm="54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36" fill="hold"/>
                                        <p:tgtEl>
                                          <p:spTgt spid="9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838200" y="22225"/>
            <a:ext cx="10515600" cy="457201"/>
          </a:xfrm>
        </p:spPr>
        <p:txBody>
          <a:bodyPr>
            <a:normAutofit fontScale="90000"/>
          </a:bodyPr>
          <a:lstStyle/>
          <a:p>
            <a:r>
              <a:rPr lang="en-GB" dirty="0"/>
              <a:t>Capacity </a:t>
            </a:r>
            <a:r>
              <a:rPr lang="en-GB" sz="1600" dirty="0"/>
              <a:t>– 65% average capacity but not the whole story</a:t>
            </a:r>
            <a:endParaRPr lang="en-GB" dirty="0"/>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3</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AF5DBDD-6C44-2F4F-EFF3-CAAAB7B8E4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52" y="650258"/>
            <a:ext cx="7715248" cy="5741580"/>
          </a:xfrm>
          <a:prstGeom prst="rect">
            <a:avLst/>
          </a:prstGeom>
          <a:noFill/>
          <a:extLst>
            <a:ext uri="{909E8E84-426E-40DD-AFC4-6F175D3DCCD1}">
              <a14:hiddenFill xmlns:a14="http://schemas.microsoft.com/office/drawing/2010/main">
                <a:solidFill>
                  <a:srgbClr val="FFFFFF"/>
                </a:solidFill>
              </a14:hiddenFill>
            </a:ext>
          </a:extLst>
        </p:spPr>
      </p:pic>
      <p:pic>
        <p:nvPicPr>
          <p:cNvPr id="26" name="Recorded Sound">
            <a:hlinkClick r:id="" action="ppaction://media"/>
            <a:extLst>
              <a:ext uri="{FF2B5EF4-FFF2-40B4-BE49-F238E27FC236}">
                <a16:creationId xmlns:a16="http://schemas.microsoft.com/office/drawing/2014/main" id="{FAD74A1E-DDA1-40DE-F59A-9D1F5A144A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06200" y="6150403"/>
            <a:ext cx="609600" cy="609600"/>
          </a:xfrm>
          <a:prstGeom prst="rect">
            <a:avLst/>
          </a:prstGeom>
        </p:spPr>
      </p:pic>
      <p:graphicFrame>
        <p:nvGraphicFramePr>
          <p:cNvPr id="12" name="Diagram 11">
            <a:extLst>
              <a:ext uri="{FF2B5EF4-FFF2-40B4-BE49-F238E27FC236}">
                <a16:creationId xmlns:a16="http://schemas.microsoft.com/office/drawing/2014/main" id="{0FDE90C0-CAC0-0380-3A2A-30F5DA933A36}"/>
              </a:ext>
            </a:extLst>
          </p:cNvPr>
          <p:cNvGraphicFramePr/>
          <p:nvPr>
            <p:extLst>
              <p:ext uri="{D42A27DB-BD31-4B8C-83A1-F6EECF244321}">
                <p14:modId xmlns:p14="http://schemas.microsoft.com/office/powerpoint/2010/main" val="2695911384"/>
              </p:ext>
            </p:extLst>
          </p:nvPr>
        </p:nvGraphicFramePr>
        <p:xfrm>
          <a:off x="8610601" y="3591942"/>
          <a:ext cx="3348518" cy="23516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9BAD3B75-F847-708A-82D2-D026CBF4139D}"/>
              </a:ext>
            </a:extLst>
          </p:cNvPr>
          <p:cNvGraphicFramePr/>
          <p:nvPr>
            <p:extLst>
              <p:ext uri="{D42A27DB-BD31-4B8C-83A1-F6EECF244321}">
                <p14:modId xmlns:p14="http://schemas.microsoft.com/office/powerpoint/2010/main" val="2124135764"/>
              </p:ext>
            </p:extLst>
          </p:nvPr>
        </p:nvGraphicFramePr>
        <p:xfrm>
          <a:off x="9013004" y="914400"/>
          <a:ext cx="2627616" cy="230720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822267403"/>
      </p:ext>
    </p:extLst>
  </p:cSld>
  <p:clrMapOvr>
    <a:masterClrMapping/>
  </p:clrMapOvr>
  <mc:AlternateContent xmlns:mc="http://schemas.openxmlformats.org/markup-compatibility/2006" xmlns:p14="http://schemas.microsoft.com/office/powerpoint/2010/main">
    <mc:Choice Requires="p14">
      <p:transition spd="slow" p14:dur="2000" advTm="47134"/>
    </mc:Choice>
    <mc:Fallback xmlns="">
      <p:transition spd="slow" advTm="47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472"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838200" y="22225"/>
            <a:ext cx="10515600" cy="457201"/>
          </a:xfrm>
        </p:spPr>
        <p:txBody>
          <a:bodyPr>
            <a:normAutofit fontScale="90000"/>
          </a:bodyPr>
          <a:lstStyle/>
          <a:p>
            <a:r>
              <a:rPr lang="en-GB" dirty="0"/>
              <a:t>Capacity </a:t>
            </a:r>
            <a:r>
              <a:rPr lang="en-GB" sz="1800" dirty="0"/>
              <a:t>– a varied and testing time for the NHS</a:t>
            </a:r>
            <a:endParaRPr lang="en-GB" dirty="0"/>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4</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9E88DC2-6145-9028-33EE-2D32ADE93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1736" y="424019"/>
            <a:ext cx="8529636" cy="5986563"/>
          </a:xfrm>
          <a:prstGeom prst="rect">
            <a:avLst/>
          </a:prstGeom>
          <a:noFill/>
          <a:extLst>
            <a:ext uri="{909E8E84-426E-40DD-AFC4-6F175D3DCCD1}">
              <a14:hiddenFill xmlns:a14="http://schemas.microsoft.com/office/drawing/2010/main">
                <a:solidFill>
                  <a:srgbClr val="FFFFFF"/>
                </a:solidFill>
              </a14:hiddenFill>
            </a:ext>
          </a:extLst>
        </p:spPr>
      </p:pic>
      <p:pic>
        <p:nvPicPr>
          <p:cNvPr id="21" name="Recorded Sound">
            <a:hlinkClick r:id="" action="ppaction://media"/>
            <a:extLst>
              <a:ext uri="{FF2B5EF4-FFF2-40B4-BE49-F238E27FC236}">
                <a16:creationId xmlns:a16="http://schemas.microsoft.com/office/drawing/2014/main" id="{11D7C01B-C898-FAAF-94EC-885125342F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06200" y="6234112"/>
            <a:ext cx="609600" cy="609600"/>
          </a:xfrm>
          <a:prstGeom prst="rect">
            <a:avLst/>
          </a:prstGeom>
        </p:spPr>
      </p:pic>
    </p:spTree>
    <p:extLst>
      <p:ext uri="{BB962C8B-B14F-4D97-AF65-F5344CB8AC3E}">
        <p14:creationId xmlns:p14="http://schemas.microsoft.com/office/powerpoint/2010/main" val="1413623707"/>
      </p:ext>
    </p:extLst>
  </p:cSld>
  <p:clrMapOvr>
    <a:masterClrMapping/>
  </p:clrMapOvr>
  <mc:AlternateContent xmlns:mc="http://schemas.openxmlformats.org/markup-compatibility/2006" xmlns:p14="http://schemas.microsoft.com/office/powerpoint/2010/main">
    <mc:Choice Requires="p14">
      <p:transition spd="slow" p14:dur="2000" advTm="52917"/>
    </mc:Choice>
    <mc:Fallback xmlns="">
      <p:transition spd="slow" advTm="52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474"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1624012" y="37305"/>
            <a:ext cx="10515600" cy="457201"/>
          </a:xfrm>
        </p:spPr>
        <p:txBody>
          <a:bodyPr>
            <a:normAutofit fontScale="90000"/>
          </a:bodyPr>
          <a:lstStyle/>
          <a:p>
            <a:r>
              <a:rPr lang="en-GB" dirty="0"/>
              <a:t>Utilisation</a:t>
            </a:r>
            <a:r>
              <a:rPr lang="en-GB" sz="2000" dirty="0"/>
              <a:t> – Lockdowns show significant drops</a:t>
            </a:r>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5</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ECD68859-3496-EE97-3A82-EC63181B5B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6031" y="501650"/>
            <a:ext cx="8179594" cy="5747456"/>
          </a:xfrm>
          <a:prstGeom prst="rect">
            <a:avLst/>
          </a:prstGeom>
          <a:noFill/>
          <a:extLst>
            <a:ext uri="{909E8E84-426E-40DD-AFC4-6F175D3DCCD1}">
              <a14:hiddenFill xmlns:a14="http://schemas.microsoft.com/office/drawing/2010/main">
                <a:solidFill>
                  <a:srgbClr val="FFFFFF"/>
                </a:solidFill>
              </a14:hiddenFill>
            </a:ext>
          </a:extLst>
        </p:spPr>
      </p:pic>
      <p:pic>
        <p:nvPicPr>
          <p:cNvPr id="17" name="Recorded Sound">
            <a:hlinkClick r:id="" action="ppaction://media"/>
            <a:extLst>
              <a:ext uri="{FF2B5EF4-FFF2-40B4-BE49-F238E27FC236}">
                <a16:creationId xmlns:a16="http://schemas.microsoft.com/office/drawing/2014/main" id="{65384AAB-3EB5-97DC-BBE6-68596FB8447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06200" y="6198252"/>
            <a:ext cx="609600" cy="609600"/>
          </a:xfrm>
          <a:prstGeom prst="rect">
            <a:avLst/>
          </a:prstGeom>
        </p:spPr>
      </p:pic>
    </p:spTree>
    <p:extLst>
      <p:ext uri="{BB962C8B-B14F-4D97-AF65-F5344CB8AC3E}">
        <p14:creationId xmlns:p14="http://schemas.microsoft.com/office/powerpoint/2010/main" val="3353738186"/>
      </p:ext>
    </p:extLst>
  </p:cSld>
  <p:clrMapOvr>
    <a:masterClrMapping/>
  </p:clrMapOvr>
  <mc:AlternateContent xmlns:mc="http://schemas.openxmlformats.org/markup-compatibility/2006" xmlns:p14="http://schemas.microsoft.com/office/powerpoint/2010/main">
    <mc:Choice Requires="p14">
      <p:transition spd="slow" p14:dur="2000" advTm="40405"/>
    </mc:Choice>
    <mc:Fallback xmlns="">
      <p:transition spd="slow" advTm="40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6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1202531" y="11029"/>
            <a:ext cx="10515600" cy="457201"/>
          </a:xfrm>
        </p:spPr>
        <p:txBody>
          <a:bodyPr>
            <a:normAutofit fontScale="90000"/>
          </a:bodyPr>
          <a:lstStyle/>
          <a:p>
            <a:r>
              <a:rPr lang="en-GB" dirty="0"/>
              <a:t>Utilisation </a:t>
            </a:r>
            <a:r>
              <a:rPr lang="en-GB" sz="1200" dirty="0"/>
              <a:t>- </a:t>
            </a:r>
            <a:r>
              <a:rPr lang="en-GB" sz="1600" b="0" i="0" u="none" strike="noStrike" dirty="0">
                <a:solidFill>
                  <a:srgbClr val="000000"/>
                </a:solidFill>
                <a:effectLst/>
                <a:latin typeface="Arial" panose="020B0604020202020204" pitchFamily="34" charset="0"/>
              </a:rPr>
              <a:t>88% of appointments reach target</a:t>
            </a:r>
            <a:endParaRPr lang="en-GB" dirty="0"/>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6</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DEC3913-5656-1B68-CD95-A4E85F295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5850" y="735807"/>
            <a:ext cx="6700838" cy="55098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78A2D37-DA47-72E8-675D-D1D8E2DCD35B}"/>
              </a:ext>
            </a:extLst>
          </p:cNvPr>
          <p:cNvSpPr txBox="1"/>
          <p:nvPr/>
        </p:nvSpPr>
        <p:spPr>
          <a:xfrm>
            <a:off x="8270456" y="1408391"/>
            <a:ext cx="5295526" cy="646331"/>
          </a:xfrm>
          <a:prstGeom prst="rect">
            <a:avLst/>
          </a:prstGeom>
          <a:noFill/>
        </p:spPr>
        <p:txBody>
          <a:bodyPr wrap="square">
            <a:spAutoFit/>
          </a:bodyPr>
          <a:lstStyle/>
          <a:p>
            <a:pPr rtl="0" fontAlgn="base">
              <a:spcBef>
                <a:spcPts val="0"/>
              </a:spcBef>
              <a:spcAft>
                <a:spcPts val="0"/>
              </a:spcAft>
            </a:pPr>
            <a:r>
              <a:rPr lang="en-GB" sz="1800" b="0" i="0" u="none" strike="noStrike" dirty="0">
                <a:solidFill>
                  <a:srgbClr val="000000"/>
                </a:solidFill>
                <a:effectLst/>
                <a:latin typeface="Arial" panose="020B0604020202020204" pitchFamily="34" charset="0"/>
              </a:rPr>
              <a:t>“</a:t>
            </a:r>
            <a:r>
              <a:rPr lang="en-GB" sz="1800" b="0" i="1" u="none" strike="noStrike" dirty="0">
                <a:solidFill>
                  <a:srgbClr val="000000"/>
                </a:solidFill>
                <a:effectLst/>
                <a:latin typeface="Arial" panose="020B0604020202020204" pitchFamily="34" charset="0"/>
              </a:rPr>
              <a:t>No one should wait more </a:t>
            </a:r>
          </a:p>
          <a:p>
            <a:pPr rtl="0" fontAlgn="base">
              <a:spcBef>
                <a:spcPts val="0"/>
              </a:spcBef>
              <a:spcAft>
                <a:spcPts val="0"/>
              </a:spcAft>
            </a:pPr>
            <a:r>
              <a:rPr lang="en-GB" sz="1800" b="0" i="1" u="none" strike="noStrike" dirty="0">
                <a:solidFill>
                  <a:srgbClr val="000000"/>
                </a:solidFill>
                <a:effectLst/>
                <a:latin typeface="Arial" panose="020B0604020202020204" pitchFamily="34" charset="0"/>
              </a:rPr>
              <a:t>than two weeks to see GP .</a:t>
            </a:r>
            <a:r>
              <a:rPr lang="en-GB" sz="1800" b="0" i="0" u="none" strike="noStrike" dirty="0">
                <a:solidFill>
                  <a:srgbClr val="000000"/>
                </a:solidFill>
                <a:effectLst/>
                <a:latin typeface="Arial" panose="020B0604020202020204" pitchFamily="34" charset="0"/>
              </a:rPr>
              <a:t>” </a:t>
            </a:r>
          </a:p>
        </p:txBody>
      </p:sp>
      <p:sp>
        <p:nvSpPr>
          <p:cNvPr id="9" name="TextBox 8">
            <a:extLst>
              <a:ext uri="{FF2B5EF4-FFF2-40B4-BE49-F238E27FC236}">
                <a16:creationId xmlns:a16="http://schemas.microsoft.com/office/drawing/2014/main" id="{7D827F53-706B-D1E7-C4EB-57E6D4B0E892}"/>
              </a:ext>
            </a:extLst>
          </p:cNvPr>
          <p:cNvSpPr txBox="1"/>
          <p:nvPr/>
        </p:nvSpPr>
        <p:spPr>
          <a:xfrm>
            <a:off x="10058775" y="2132677"/>
            <a:ext cx="2983332" cy="369332"/>
          </a:xfrm>
          <a:prstGeom prst="rect">
            <a:avLst/>
          </a:prstGeom>
        </p:spPr>
        <p:txBody>
          <a:bodyPr wrap="square">
            <a:spAutoFit/>
          </a:bodyPr>
          <a:lstStyle/>
          <a:p>
            <a:pPr algn="l"/>
            <a:endParaRPr lang="en-GB" b="0" i="0" u="sng" strike="noStrike" dirty="0">
              <a:solidFill>
                <a:srgbClr val="1A0DAB"/>
              </a:solidFill>
              <a:effectLst/>
              <a:latin typeface="arial" panose="020B0604020202020204" pitchFamily="34" charset="0"/>
              <a:hlinkClick r:id="rId7"/>
            </a:endParaRPr>
          </a:p>
        </p:txBody>
      </p:sp>
      <p:sp>
        <p:nvSpPr>
          <p:cNvPr id="11" name="TextBox 10">
            <a:extLst>
              <a:ext uri="{FF2B5EF4-FFF2-40B4-BE49-F238E27FC236}">
                <a16:creationId xmlns:a16="http://schemas.microsoft.com/office/drawing/2014/main" id="{F28EADBB-EFFD-1A82-CB09-4AE8F838FF43}"/>
              </a:ext>
            </a:extLst>
          </p:cNvPr>
          <p:cNvSpPr txBox="1"/>
          <p:nvPr/>
        </p:nvSpPr>
        <p:spPr>
          <a:xfrm>
            <a:off x="9608344" y="2130166"/>
            <a:ext cx="2475904" cy="369332"/>
          </a:xfrm>
          <a:prstGeom prst="rect">
            <a:avLst/>
          </a:prstGeom>
          <a:noFill/>
        </p:spPr>
        <p:txBody>
          <a:bodyPr wrap="square">
            <a:spAutoFit/>
          </a:bodyPr>
          <a:lstStyle/>
          <a:p>
            <a:r>
              <a:rPr lang="en-GB" dirty="0"/>
              <a:t>Thérèse Coffey 2022</a:t>
            </a:r>
          </a:p>
        </p:txBody>
      </p:sp>
      <p:pic>
        <p:nvPicPr>
          <p:cNvPr id="19" name="Recorded Sound">
            <a:hlinkClick r:id="" action="ppaction://media"/>
            <a:extLst>
              <a:ext uri="{FF2B5EF4-FFF2-40B4-BE49-F238E27FC236}">
                <a16:creationId xmlns:a16="http://schemas.microsoft.com/office/drawing/2014/main" id="{ACFD0EBD-0C45-21C2-2D3A-9323E935D93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06200" y="6234112"/>
            <a:ext cx="609600" cy="609600"/>
          </a:xfrm>
          <a:prstGeom prst="rect">
            <a:avLst/>
          </a:prstGeom>
        </p:spPr>
      </p:pic>
      <p:sp>
        <p:nvSpPr>
          <p:cNvPr id="12" name="TextBox 11">
            <a:extLst>
              <a:ext uri="{FF2B5EF4-FFF2-40B4-BE49-F238E27FC236}">
                <a16:creationId xmlns:a16="http://schemas.microsoft.com/office/drawing/2014/main" id="{2E869BEB-4E60-B2F7-935B-947E2E7832AF}"/>
              </a:ext>
            </a:extLst>
          </p:cNvPr>
          <p:cNvSpPr txBox="1"/>
          <p:nvPr/>
        </p:nvSpPr>
        <p:spPr>
          <a:xfrm>
            <a:off x="3360133" y="1178326"/>
            <a:ext cx="3010328" cy="338554"/>
          </a:xfrm>
          <a:prstGeom prst="rect">
            <a:avLst/>
          </a:prstGeom>
          <a:noFill/>
        </p:spPr>
        <p:txBody>
          <a:bodyPr wrap="square">
            <a:spAutoFit/>
          </a:bodyPr>
          <a:lstStyle/>
          <a:p>
            <a:r>
              <a:rPr lang="en-GB" sz="1600" dirty="0"/>
              <a:t>46% patients seen same day</a:t>
            </a:r>
          </a:p>
        </p:txBody>
      </p:sp>
      <p:sp>
        <p:nvSpPr>
          <p:cNvPr id="14" name="TextBox 13">
            <a:extLst>
              <a:ext uri="{FF2B5EF4-FFF2-40B4-BE49-F238E27FC236}">
                <a16:creationId xmlns:a16="http://schemas.microsoft.com/office/drawing/2014/main" id="{F65F8A08-31F9-20AE-8A9C-1F4BDA6DA838}"/>
              </a:ext>
            </a:extLst>
          </p:cNvPr>
          <p:cNvSpPr txBox="1"/>
          <p:nvPr/>
        </p:nvSpPr>
        <p:spPr>
          <a:xfrm>
            <a:off x="3863084" y="4601885"/>
            <a:ext cx="3936982" cy="338554"/>
          </a:xfrm>
          <a:prstGeom prst="rect">
            <a:avLst/>
          </a:prstGeom>
          <a:noFill/>
        </p:spPr>
        <p:txBody>
          <a:bodyPr wrap="square">
            <a:spAutoFit/>
          </a:bodyPr>
          <a:lstStyle/>
          <a:p>
            <a:r>
              <a:rPr lang="en-GB" sz="1600" dirty="0"/>
              <a:t>3%  of patients seen in more than 28 days</a:t>
            </a:r>
          </a:p>
        </p:txBody>
      </p:sp>
      <p:sp>
        <p:nvSpPr>
          <p:cNvPr id="16" name="TextBox 15">
            <a:extLst>
              <a:ext uri="{FF2B5EF4-FFF2-40B4-BE49-F238E27FC236}">
                <a16:creationId xmlns:a16="http://schemas.microsoft.com/office/drawing/2014/main" id="{230B801B-447D-219C-76D5-0F8D76B1FA47}"/>
              </a:ext>
            </a:extLst>
          </p:cNvPr>
          <p:cNvSpPr txBox="1"/>
          <p:nvPr/>
        </p:nvSpPr>
        <p:spPr>
          <a:xfrm>
            <a:off x="4252378" y="5362181"/>
            <a:ext cx="565079" cy="369332"/>
          </a:xfrm>
          <a:prstGeom prst="rect">
            <a:avLst/>
          </a:prstGeom>
          <a:noFill/>
        </p:spPr>
        <p:txBody>
          <a:bodyPr wrap="square">
            <a:spAutoFit/>
          </a:bodyPr>
          <a:lstStyle/>
          <a:p>
            <a:r>
              <a:rPr lang="en-GB" dirty="0">
                <a:solidFill>
                  <a:schemeClr val="bg1"/>
                </a:solidFill>
              </a:rPr>
              <a:t>12% </a:t>
            </a:r>
          </a:p>
        </p:txBody>
      </p:sp>
      <p:sp>
        <p:nvSpPr>
          <p:cNvPr id="17" name="TextBox 16">
            <a:extLst>
              <a:ext uri="{FF2B5EF4-FFF2-40B4-BE49-F238E27FC236}">
                <a16:creationId xmlns:a16="http://schemas.microsoft.com/office/drawing/2014/main" id="{F6B33763-BF4B-0A91-183B-96432AF2FC30}"/>
              </a:ext>
            </a:extLst>
          </p:cNvPr>
          <p:cNvSpPr txBox="1"/>
          <p:nvPr/>
        </p:nvSpPr>
        <p:spPr>
          <a:xfrm>
            <a:off x="2157306" y="1794926"/>
            <a:ext cx="565079" cy="369332"/>
          </a:xfrm>
          <a:prstGeom prst="rect">
            <a:avLst/>
          </a:prstGeom>
          <a:noFill/>
        </p:spPr>
        <p:txBody>
          <a:bodyPr wrap="square">
            <a:spAutoFit/>
          </a:bodyPr>
          <a:lstStyle/>
          <a:p>
            <a:r>
              <a:rPr lang="en-GB" dirty="0">
                <a:solidFill>
                  <a:schemeClr val="bg1"/>
                </a:solidFill>
              </a:rPr>
              <a:t>88% </a:t>
            </a:r>
          </a:p>
        </p:txBody>
      </p:sp>
      <p:pic>
        <p:nvPicPr>
          <p:cNvPr id="20" name="Graphic 19" descr="Back outline">
            <a:extLst>
              <a:ext uri="{FF2B5EF4-FFF2-40B4-BE49-F238E27FC236}">
                <a16:creationId xmlns:a16="http://schemas.microsoft.com/office/drawing/2014/main" id="{6CB5EDD7-EFFB-16C7-386F-8570255F49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3336641" y="1522392"/>
            <a:ext cx="914400" cy="914400"/>
          </a:xfrm>
          <a:prstGeom prst="rect">
            <a:avLst/>
          </a:prstGeom>
        </p:spPr>
      </p:pic>
      <p:pic>
        <p:nvPicPr>
          <p:cNvPr id="21" name="Graphic 20" descr="Back outline">
            <a:extLst>
              <a:ext uri="{FF2B5EF4-FFF2-40B4-BE49-F238E27FC236}">
                <a16:creationId xmlns:a16="http://schemas.microsoft.com/office/drawing/2014/main" id="{96A2C608-CB5E-0FEB-E207-91C04FF4EC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5609008" y="4901962"/>
            <a:ext cx="914400" cy="914400"/>
          </a:xfrm>
          <a:prstGeom prst="rect">
            <a:avLst/>
          </a:prstGeom>
        </p:spPr>
      </p:pic>
    </p:spTree>
    <p:extLst>
      <p:ext uri="{BB962C8B-B14F-4D97-AF65-F5344CB8AC3E}">
        <p14:creationId xmlns:p14="http://schemas.microsoft.com/office/powerpoint/2010/main" val="3122680116"/>
      </p:ext>
    </p:extLst>
  </p:cSld>
  <p:clrMapOvr>
    <a:masterClrMapping/>
  </p:clrMapOvr>
  <mc:AlternateContent xmlns:mc="http://schemas.openxmlformats.org/markup-compatibility/2006" xmlns:p14="http://schemas.microsoft.com/office/powerpoint/2010/main">
    <mc:Choice Requires="p14">
      <p:transition spd="slow" p14:dur="2000" advTm="41240"/>
    </mc:Choice>
    <mc:Fallback xmlns="">
      <p:transition spd="slow" advTm="41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24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655FC081-EC23-AC28-4A9A-D32567525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585" y="503236"/>
            <a:ext cx="7118334" cy="58531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1588293" y="23018"/>
            <a:ext cx="10515600" cy="457201"/>
          </a:xfrm>
        </p:spPr>
        <p:txBody>
          <a:bodyPr>
            <a:normAutofit fontScale="90000"/>
          </a:bodyPr>
          <a:lstStyle/>
          <a:p>
            <a:r>
              <a:rPr lang="en-GB" dirty="0"/>
              <a:t>Utilisation </a:t>
            </a:r>
            <a:r>
              <a:rPr lang="en-GB" sz="1800" dirty="0"/>
              <a:t>– 4% of appointments missed is significant</a:t>
            </a:r>
            <a:endParaRPr lang="en-GB" dirty="0"/>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7</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827F53-706B-D1E7-C4EB-57E6D4B0E892}"/>
              </a:ext>
            </a:extLst>
          </p:cNvPr>
          <p:cNvSpPr txBox="1"/>
          <p:nvPr/>
        </p:nvSpPr>
        <p:spPr>
          <a:xfrm>
            <a:off x="10058775" y="2132677"/>
            <a:ext cx="2983332" cy="369332"/>
          </a:xfrm>
          <a:prstGeom prst="rect">
            <a:avLst/>
          </a:prstGeom>
        </p:spPr>
        <p:txBody>
          <a:bodyPr wrap="square">
            <a:spAutoFit/>
          </a:bodyPr>
          <a:lstStyle/>
          <a:p>
            <a:pPr algn="l"/>
            <a:endParaRPr lang="en-GB" b="0" i="0" u="sng" strike="noStrike" dirty="0">
              <a:solidFill>
                <a:srgbClr val="1A0DAB"/>
              </a:solidFill>
              <a:effectLst/>
              <a:latin typeface="arial" panose="020B0604020202020204" pitchFamily="34" charset="0"/>
              <a:hlinkClick r:id="rId7"/>
            </a:endParaRPr>
          </a:p>
        </p:txBody>
      </p:sp>
      <p:sp>
        <p:nvSpPr>
          <p:cNvPr id="13" name="TextBox 12">
            <a:extLst>
              <a:ext uri="{FF2B5EF4-FFF2-40B4-BE49-F238E27FC236}">
                <a16:creationId xmlns:a16="http://schemas.microsoft.com/office/drawing/2014/main" id="{21043F74-7372-2B60-95D9-250A5258B556}"/>
              </a:ext>
            </a:extLst>
          </p:cNvPr>
          <p:cNvSpPr txBox="1"/>
          <p:nvPr/>
        </p:nvSpPr>
        <p:spPr>
          <a:xfrm>
            <a:off x="8025315" y="4116721"/>
            <a:ext cx="1332309" cy="369332"/>
          </a:xfrm>
          <a:prstGeom prst="rect">
            <a:avLst/>
          </a:prstGeom>
          <a:noFill/>
        </p:spPr>
        <p:txBody>
          <a:bodyPr wrap="square">
            <a:spAutoFit/>
          </a:bodyPr>
          <a:lstStyle/>
          <a:p>
            <a:pPr rtl="0" fontAlgn="base">
              <a:spcBef>
                <a:spcPts val="0"/>
              </a:spcBef>
              <a:spcAft>
                <a:spcPts val="0"/>
              </a:spcAft>
            </a:pPr>
            <a:r>
              <a:rPr lang="en-GB" sz="1800" b="0" i="0" u="none" strike="noStrike" dirty="0">
                <a:solidFill>
                  <a:srgbClr val="000000"/>
                </a:solidFill>
                <a:effectLst/>
                <a:latin typeface="Arial" panose="020B0604020202020204" pitchFamily="34" charset="0"/>
              </a:rPr>
              <a:t>927 million</a:t>
            </a:r>
          </a:p>
        </p:txBody>
      </p:sp>
      <p:pic>
        <p:nvPicPr>
          <p:cNvPr id="14" name="Graphic 13" descr="Pound with solid fill">
            <a:extLst>
              <a:ext uri="{FF2B5EF4-FFF2-40B4-BE49-F238E27FC236}">
                <a16:creationId xmlns:a16="http://schemas.microsoft.com/office/drawing/2014/main" id="{2C1F7D33-A82E-EC42-996A-C02BE6C19C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00563" y="3814310"/>
            <a:ext cx="691288" cy="691288"/>
          </a:xfrm>
          <a:prstGeom prst="rect">
            <a:avLst/>
          </a:prstGeom>
        </p:spPr>
      </p:pic>
      <p:pic>
        <p:nvPicPr>
          <p:cNvPr id="16" name="Graphic 15" descr="Arrow Down outline">
            <a:extLst>
              <a:ext uri="{FF2B5EF4-FFF2-40B4-BE49-F238E27FC236}">
                <a16:creationId xmlns:a16="http://schemas.microsoft.com/office/drawing/2014/main" id="{6CB61A50-EA82-8794-53D9-D5F0941283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91851" y="4505598"/>
            <a:ext cx="914400" cy="914400"/>
          </a:xfrm>
          <a:prstGeom prst="rect">
            <a:avLst/>
          </a:prstGeom>
        </p:spPr>
      </p:pic>
      <p:sp>
        <p:nvSpPr>
          <p:cNvPr id="3" name="TextBox 2">
            <a:extLst>
              <a:ext uri="{FF2B5EF4-FFF2-40B4-BE49-F238E27FC236}">
                <a16:creationId xmlns:a16="http://schemas.microsoft.com/office/drawing/2014/main" id="{1D635EAF-EC18-38F5-DDEC-DBC56ECCA7FB}"/>
              </a:ext>
            </a:extLst>
          </p:cNvPr>
          <p:cNvSpPr txBox="1"/>
          <p:nvPr/>
        </p:nvSpPr>
        <p:spPr>
          <a:xfrm>
            <a:off x="10265088" y="4496668"/>
            <a:ext cx="1592119" cy="923330"/>
          </a:xfrm>
          <a:prstGeom prst="rect">
            <a:avLst/>
          </a:prstGeom>
          <a:noFill/>
        </p:spPr>
        <p:txBody>
          <a:bodyPr wrap="square" rtlCol="0">
            <a:spAutoFit/>
          </a:bodyPr>
          <a:lstStyle/>
          <a:p>
            <a:r>
              <a:rPr lang="en-GB" dirty="0"/>
              <a:t>£30 cost per missed appointment</a:t>
            </a:r>
          </a:p>
        </p:txBody>
      </p:sp>
      <p:sp>
        <p:nvSpPr>
          <p:cNvPr id="10" name="TextBox 9">
            <a:extLst>
              <a:ext uri="{FF2B5EF4-FFF2-40B4-BE49-F238E27FC236}">
                <a16:creationId xmlns:a16="http://schemas.microsoft.com/office/drawing/2014/main" id="{4520F9FB-F302-B762-35C2-A554F41C3BAB}"/>
              </a:ext>
            </a:extLst>
          </p:cNvPr>
          <p:cNvSpPr txBox="1"/>
          <p:nvPr/>
        </p:nvSpPr>
        <p:spPr>
          <a:xfrm>
            <a:off x="6045485" y="5703508"/>
            <a:ext cx="6518952" cy="369332"/>
          </a:xfrm>
          <a:prstGeom prst="rect">
            <a:avLst/>
          </a:prstGeom>
          <a:noFill/>
        </p:spPr>
        <p:txBody>
          <a:bodyPr wrap="square">
            <a:spAutoFit/>
          </a:bodyPr>
          <a:lstStyle/>
          <a:p>
            <a:r>
              <a:rPr lang="en-GB" dirty="0">
                <a:solidFill>
                  <a:schemeClr val="bg1"/>
                </a:solidFill>
              </a:rPr>
              <a:t>5% </a:t>
            </a:r>
          </a:p>
        </p:txBody>
      </p:sp>
      <p:sp>
        <p:nvSpPr>
          <p:cNvPr id="11" name="TextBox 10">
            <a:extLst>
              <a:ext uri="{FF2B5EF4-FFF2-40B4-BE49-F238E27FC236}">
                <a16:creationId xmlns:a16="http://schemas.microsoft.com/office/drawing/2014/main" id="{91A16FB7-A65D-9ACE-1A4D-7D13DEF050CD}"/>
              </a:ext>
            </a:extLst>
          </p:cNvPr>
          <p:cNvSpPr txBox="1"/>
          <p:nvPr/>
        </p:nvSpPr>
        <p:spPr>
          <a:xfrm>
            <a:off x="3690991" y="1171507"/>
            <a:ext cx="6518952" cy="369332"/>
          </a:xfrm>
          <a:prstGeom prst="rect">
            <a:avLst/>
          </a:prstGeom>
          <a:noFill/>
        </p:spPr>
        <p:txBody>
          <a:bodyPr wrap="square">
            <a:spAutoFit/>
          </a:bodyPr>
          <a:lstStyle/>
          <a:p>
            <a:r>
              <a:rPr lang="en-GB" dirty="0">
                <a:solidFill>
                  <a:schemeClr val="bg1"/>
                </a:solidFill>
              </a:rPr>
              <a:t>91% </a:t>
            </a:r>
          </a:p>
        </p:txBody>
      </p:sp>
      <p:sp>
        <p:nvSpPr>
          <p:cNvPr id="12" name="TextBox 11">
            <a:extLst>
              <a:ext uri="{FF2B5EF4-FFF2-40B4-BE49-F238E27FC236}">
                <a16:creationId xmlns:a16="http://schemas.microsoft.com/office/drawing/2014/main" id="{13FB6E9E-0B01-547A-3F10-9C607E98DCC5}"/>
              </a:ext>
            </a:extLst>
          </p:cNvPr>
          <p:cNvSpPr txBox="1"/>
          <p:nvPr/>
        </p:nvSpPr>
        <p:spPr>
          <a:xfrm>
            <a:off x="8303659" y="5703508"/>
            <a:ext cx="1467065" cy="369332"/>
          </a:xfrm>
          <a:prstGeom prst="rect">
            <a:avLst/>
          </a:prstGeom>
          <a:noFill/>
        </p:spPr>
        <p:txBody>
          <a:bodyPr wrap="square">
            <a:spAutoFit/>
          </a:bodyPr>
          <a:lstStyle/>
          <a:p>
            <a:r>
              <a:rPr lang="en-GB" dirty="0">
                <a:solidFill>
                  <a:schemeClr val="bg1"/>
                </a:solidFill>
              </a:rPr>
              <a:t>4% </a:t>
            </a:r>
          </a:p>
        </p:txBody>
      </p:sp>
      <p:pic>
        <p:nvPicPr>
          <p:cNvPr id="15" name="Graphic 14" descr="Back outline">
            <a:extLst>
              <a:ext uri="{FF2B5EF4-FFF2-40B4-BE49-F238E27FC236}">
                <a16:creationId xmlns:a16="http://schemas.microsoft.com/office/drawing/2014/main" id="{D381273D-3361-EFE3-D03A-6284624C6E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65088" y="3699919"/>
            <a:ext cx="914400" cy="914400"/>
          </a:xfrm>
          <a:prstGeom prst="rect">
            <a:avLst/>
          </a:prstGeom>
        </p:spPr>
      </p:pic>
      <p:pic>
        <p:nvPicPr>
          <p:cNvPr id="17" name="Recorded Sound">
            <a:hlinkClick r:id="" action="ppaction://media"/>
            <a:extLst>
              <a:ext uri="{FF2B5EF4-FFF2-40B4-BE49-F238E27FC236}">
                <a16:creationId xmlns:a16="http://schemas.microsoft.com/office/drawing/2014/main" id="{DAC5F235-20DE-CA0A-0DC5-34CBE567EF1E}"/>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88903" y="5768040"/>
            <a:ext cx="609600" cy="609600"/>
          </a:xfrm>
          <a:prstGeom prst="rect">
            <a:avLst/>
          </a:prstGeom>
        </p:spPr>
      </p:pic>
    </p:spTree>
    <p:extLst>
      <p:ext uri="{BB962C8B-B14F-4D97-AF65-F5344CB8AC3E}">
        <p14:creationId xmlns:p14="http://schemas.microsoft.com/office/powerpoint/2010/main" val="3453250387"/>
      </p:ext>
    </p:extLst>
  </p:cSld>
  <p:clrMapOvr>
    <a:masterClrMapping/>
  </p:clrMapOvr>
  <mc:AlternateContent xmlns:mc="http://schemas.openxmlformats.org/markup-compatibility/2006" xmlns:p14="http://schemas.microsoft.com/office/powerpoint/2010/main">
    <mc:Choice Requires="p14">
      <p:transition spd="slow" p14:dur="2000" advTm="46845"/>
    </mc:Choice>
    <mc:Fallback xmlns="">
      <p:transition spd="slow" advTm="46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5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775C06D0-4388-034E-ECED-01075FF201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5994" y="692945"/>
            <a:ext cx="7093744" cy="57621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838200" y="22225"/>
            <a:ext cx="10515600" cy="457201"/>
          </a:xfrm>
        </p:spPr>
        <p:txBody>
          <a:bodyPr>
            <a:normAutofit fontScale="90000"/>
          </a:bodyPr>
          <a:lstStyle/>
          <a:p>
            <a:r>
              <a:rPr lang="en-GB" dirty="0"/>
              <a:t>Utilisation</a:t>
            </a:r>
            <a:r>
              <a:rPr lang="en-GB" sz="1800" dirty="0"/>
              <a:t> – other practice staff almost equal </a:t>
            </a:r>
            <a:r>
              <a:rPr lang="en-GB" sz="1800" dirty="0" err="1"/>
              <a:t>gp’s</a:t>
            </a:r>
            <a:endParaRPr lang="en-GB" dirty="0"/>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8</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8502FE0B-0ADE-B6E9-866B-30803BCBD4F7}"/>
              </a:ext>
            </a:extLst>
          </p:cNvPr>
          <p:cNvGraphicFramePr/>
          <p:nvPr>
            <p:extLst>
              <p:ext uri="{D42A27DB-BD31-4B8C-83A1-F6EECF244321}">
                <p14:modId xmlns:p14="http://schemas.microsoft.com/office/powerpoint/2010/main" val="2799334540"/>
              </p:ext>
            </p:extLst>
          </p:nvPr>
        </p:nvGraphicFramePr>
        <p:xfrm>
          <a:off x="9560086" y="3213461"/>
          <a:ext cx="2460677" cy="19441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7D827F53-706B-D1E7-C4EB-57E6D4B0E892}"/>
              </a:ext>
            </a:extLst>
          </p:cNvPr>
          <p:cNvSpPr txBox="1"/>
          <p:nvPr/>
        </p:nvSpPr>
        <p:spPr>
          <a:xfrm>
            <a:off x="10058775" y="2132677"/>
            <a:ext cx="2983332" cy="369332"/>
          </a:xfrm>
          <a:prstGeom prst="rect">
            <a:avLst/>
          </a:prstGeom>
        </p:spPr>
        <p:txBody>
          <a:bodyPr wrap="square">
            <a:spAutoFit/>
          </a:bodyPr>
          <a:lstStyle/>
          <a:p>
            <a:pPr algn="l"/>
            <a:endParaRPr lang="en-GB" b="0" i="0" u="sng" strike="noStrike" dirty="0">
              <a:solidFill>
                <a:srgbClr val="1A0DAB"/>
              </a:solidFill>
              <a:effectLst/>
              <a:latin typeface="arial" panose="020B0604020202020204" pitchFamily="34" charset="0"/>
              <a:hlinkClick r:id="rId12"/>
            </a:endParaRPr>
          </a:p>
        </p:txBody>
      </p:sp>
      <p:sp>
        <p:nvSpPr>
          <p:cNvPr id="11" name="TextBox 10">
            <a:extLst>
              <a:ext uri="{FF2B5EF4-FFF2-40B4-BE49-F238E27FC236}">
                <a16:creationId xmlns:a16="http://schemas.microsoft.com/office/drawing/2014/main" id="{F28EADBB-EFFD-1A82-CB09-4AE8F838FF43}"/>
              </a:ext>
            </a:extLst>
          </p:cNvPr>
          <p:cNvSpPr txBox="1"/>
          <p:nvPr/>
        </p:nvSpPr>
        <p:spPr>
          <a:xfrm>
            <a:off x="3398640" y="3175971"/>
            <a:ext cx="2475904" cy="400110"/>
          </a:xfrm>
          <a:prstGeom prst="rect">
            <a:avLst/>
          </a:prstGeom>
          <a:noFill/>
        </p:spPr>
        <p:txBody>
          <a:bodyPr wrap="square">
            <a:spAutoFit/>
          </a:bodyPr>
          <a:lstStyle/>
          <a:p>
            <a:r>
              <a:rPr lang="en-GB" sz="2000" dirty="0">
                <a:solidFill>
                  <a:schemeClr val="bg1"/>
                </a:solidFill>
              </a:rPr>
              <a:t>51%</a:t>
            </a:r>
          </a:p>
        </p:txBody>
      </p:sp>
      <p:pic>
        <p:nvPicPr>
          <p:cNvPr id="14" name="Recorded Sound">
            <a:hlinkClick r:id="" action="ppaction://media"/>
            <a:extLst>
              <a:ext uri="{FF2B5EF4-FFF2-40B4-BE49-F238E27FC236}">
                <a16:creationId xmlns:a16="http://schemas.microsoft.com/office/drawing/2014/main" id="{1D39996C-DAFB-C731-E530-B0278DDC221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06200" y="6150339"/>
            <a:ext cx="609600" cy="609600"/>
          </a:xfrm>
          <a:prstGeom prst="rect">
            <a:avLst/>
          </a:prstGeom>
        </p:spPr>
      </p:pic>
      <p:graphicFrame>
        <p:nvGraphicFramePr>
          <p:cNvPr id="10" name="Diagram 9">
            <a:extLst>
              <a:ext uri="{FF2B5EF4-FFF2-40B4-BE49-F238E27FC236}">
                <a16:creationId xmlns:a16="http://schemas.microsoft.com/office/drawing/2014/main" id="{644359D3-8865-5778-73D3-3092AB0666EF}"/>
              </a:ext>
            </a:extLst>
          </p:cNvPr>
          <p:cNvGraphicFramePr/>
          <p:nvPr>
            <p:extLst>
              <p:ext uri="{D42A27DB-BD31-4B8C-83A1-F6EECF244321}">
                <p14:modId xmlns:p14="http://schemas.microsoft.com/office/powerpoint/2010/main" val="147542086"/>
              </p:ext>
            </p:extLst>
          </p:nvPr>
        </p:nvGraphicFramePr>
        <p:xfrm>
          <a:off x="9540950" y="1596049"/>
          <a:ext cx="2479813" cy="136290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5" name="TextBox 14">
            <a:extLst>
              <a:ext uri="{FF2B5EF4-FFF2-40B4-BE49-F238E27FC236}">
                <a16:creationId xmlns:a16="http://schemas.microsoft.com/office/drawing/2014/main" id="{249DEA1F-3F1B-A510-70D7-9D9328184256}"/>
              </a:ext>
            </a:extLst>
          </p:cNvPr>
          <p:cNvSpPr txBox="1"/>
          <p:nvPr/>
        </p:nvSpPr>
        <p:spPr>
          <a:xfrm>
            <a:off x="5673048" y="3670809"/>
            <a:ext cx="6518952" cy="369332"/>
          </a:xfrm>
          <a:prstGeom prst="rect">
            <a:avLst/>
          </a:prstGeom>
          <a:noFill/>
        </p:spPr>
        <p:txBody>
          <a:bodyPr wrap="square">
            <a:spAutoFit/>
          </a:bodyPr>
          <a:lstStyle/>
          <a:p>
            <a:r>
              <a:rPr lang="en-GB" sz="1800" b="0" i="0" u="none" strike="noStrike" dirty="0">
                <a:solidFill>
                  <a:schemeClr val="bg1"/>
                </a:solidFill>
                <a:effectLst/>
                <a:latin typeface="Arial" panose="020B0604020202020204" pitchFamily="34" charset="0"/>
              </a:rPr>
              <a:t>46% </a:t>
            </a:r>
            <a:endParaRPr lang="en-GB" dirty="0">
              <a:solidFill>
                <a:schemeClr val="bg1"/>
              </a:solidFill>
            </a:endParaRPr>
          </a:p>
        </p:txBody>
      </p:sp>
      <p:sp>
        <p:nvSpPr>
          <p:cNvPr id="17" name="TextBox 16">
            <a:extLst>
              <a:ext uri="{FF2B5EF4-FFF2-40B4-BE49-F238E27FC236}">
                <a16:creationId xmlns:a16="http://schemas.microsoft.com/office/drawing/2014/main" id="{18930561-8FE6-8E09-353F-CA6246ABDB75}"/>
              </a:ext>
            </a:extLst>
          </p:cNvPr>
          <p:cNvSpPr txBox="1"/>
          <p:nvPr/>
        </p:nvSpPr>
        <p:spPr>
          <a:xfrm>
            <a:off x="7903396" y="5788931"/>
            <a:ext cx="6518952" cy="369332"/>
          </a:xfrm>
          <a:prstGeom prst="rect">
            <a:avLst/>
          </a:prstGeom>
          <a:noFill/>
        </p:spPr>
        <p:txBody>
          <a:bodyPr wrap="square">
            <a:spAutoFit/>
          </a:bodyPr>
          <a:lstStyle/>
          <a:p>
            <a:r>
              <a:rPr lang="en-GB" sz="1800" b="0" i="0" u="none" strike="noStrike" dirty="0">
                <a:solidFill>
                  <a:schemeClr val="bg1"/>
                </a:solidFill>
                <a:effectLst/>
                <a:latin typeface="Arial" panose="020B0604020202020204" pitchFamily="34" charset="0"/>
              </a:rPr>
              <a:t>3% </a:t>
            </a:r>
            <a:endParaRPr lang="en-GB" dirty="0">
              <a:solidFill>
                <a:schemeClr val="bg1"/>
              </a:solidFill>
            </a:endParaRPr>
          </a:p>
        </p:txBody>
      </p:sp>
    </p:spTree>
    <p:extLst>
      <p:ext uri="{BB962C8B-B14F-4D97-AF65-F5344CB8AC3E}">
        <p14:creationId xmlns:p14="http://schemas.microsoft.com/office/powerpoint/2010/main" val="1829246948"/>
      </p:ext>
    </p:extLst>
  </p:cSld>
  <p:clrMapOvr>
    <a:masterClrMapping/>
  </p:clrMapOvr>
  <mc:AlternateContent xmlns:mc="http://schemas.openxmlformats.org/markup-compatibility/2006" xmlns:p14="http://schemas.microsoft.com/office/powerpoint/2010/main">
    <mc:Choice Requires="p14">
      <p:transition spd="slow" p14:dur="2000" advTm="67476"/>
    </mc:Choice>
    <mc:Fallback xmlns="">
      <p:transition spd="slow" advTm="67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1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0AD-D941-3A87-C202-EFFFD925D832}"/>
              </a:ext>
            </a:extLst>
          </p:cNvPr>
          <p:cNvSpPr>
            <a:spLocks noGrp="1"/>
          </p:cNvSpPr>
          <p:nvPr>
            <p:ph type="title"/>
          </p:nvPr>
        </p:nvSpPr>
        <p:spPr>
          <a:xfrm>
            <a:off x="1202531" y="11029"/>
            <a:ext cx="10515600" cy="457201"/>
          </a:xfrm>
        </p:spPr>
        <p:txBody>
          <a:bodyPr>
            <a:normAutofit fontScale="90000"/>
          </a:bodyPr>
          <a:lstStyle/>
          <a:p>
            <a:r>
              <a:rPr lang="en-GB" dirty="0"/>
              <a:t>Utilisation </a:t>
            </a:r>
            <a:r>
              <a:rPr lang="en-GB" sz="1200" dirty="0"/>
              <a:t>– Face to face leads the way</a:t>
            </a:r>
            <a:endParaRPr lang="en-GB" dirty="0"/>
          </a:p>
        </p:txBody>
      </p:sp>
      <p:sp>
        <p:nvSpPr>
          <p:cNvPr id="4" name="Date Placeholder 3">
            <a:extLst>
              <a:ext uri="{FF2B5EF4-FFF2-40B4-BE49-F238E27FC236}">
                <a16:creationId xmlns:a16="http://schemas.microsoft.com/office/drawing/2014/main" id="{C40AAC6F-EBD6-F55D-53DE-867A0C0502D9}"/>
              </a:ext>
            </a:extLst>
          </p:cNvPr>
          <p:cNvSpPr>
            <a:spLocks noGrp="1"/>
          </p:cNvSpPr>
          <p:nvPr>
            <p:ph type="dt" sz="half" idx="10"/>
          </p:nvPr>
        </p:nvSpPr>
        <p:spPr/>
        <p:txBody>
          <a:bodyPr/>
          <a:lstStyle/>
          <a:p>
            <a:pPr rtl="0"/>
            <a:r>
              <a:rPr lang="en-GB" noProof="0" dirty="0"/>
              <a:t>2023</a:t>
            </a:r>
          </a:p>
        </p:txBody>
      </p:sp>
      <p:sp>
        <p:nvSpPr>
          <p:cNvPr id="5" name="Footer Placeholder 4">
            <a:extLst>
              <a:ext uri="{FF2B5EF4-FFF2-40B4-BE49-F238E27FC236}">
                <a16:creationId xmlns:a16="http://schemas.microsoft.com/office/drawing/2014/main" id="{AE867AE6-3D9A-10D4-3538-EBCF10626A8F}"/>
              </a:ext>
            </a:extLst>
          </p:cNvPr>
          <p:cNvSpPr>
            <a:spLocks noGrp="1"/>
          </p:cNvSpPr>
          <p:nvPr>
            <p:ph type="ftr" sz="quarter" idx="11"/>
          </p:nvPr>
        </p:nvSpPr>
        <p:spPr/>
        <p:txBody>
          <a:bodyPr/>
          <a:lstStyle/>
          <a:p>
            <a:pPr rtl="0"/>
            <a:r>
              <a:rPr lang="en-GB" noProof="0" dirty="0"/>
              <a:t>Will Burton</a:t>
            </a:r>
          </a:p>
        </p:txBody>
      </p:sp>
      <p:sp>
        <p:nvSpPr>
          <p:cNvPr id="6" name="Slide Number Placeholder 5">
            <a:extLst>
              <a:ext uri="{FF2B5EF4-FFF2-40B4-BE49-F238E27FC236}">
                <a16:creationId xmlns:a16="http://schemas.microsoft.com/office/drawing/2014/main" id="{A0245018-855D-E5CF-CBE7-73927CE77A47}"/>
              </a:ext>
            </a:extLst>
          </p:cNvPr>
          <p:cNvSpPr>
            <a:spLocks noGrp="1"/>
          </p:cNvSpPr>
          <p:nvPr>
            <p:ph type="sldNum" sz="quarter" idx="12"/>
          </p:nvPr>
        </p:nvSpPr>
        <p:spPr/>
        <p:txBody>
          <a:bodyPr/>
          <a:lstStyle/>
          <a:p>
            <a:pPr rtl="0"/>
            <a:fld id="{B5CEABB6-07DC-46E8-9B57-56EC44A396E5}" type="slidenum">
              <a:rPr lang="en-GB" noProof="0" smtClean="0"/>
              <a:t>9</a:t>
            </a:fld>
            <a:endParaRPr lang="en-GB" noProof="0" dirty="0"/>
          </a:p>
        </p:txBody>
      </p:sp>
      <p:pic>
        <p:nvPicPr>
          <p:cNvPr id="7" name="Picture 6">
            <a:extLst>
              <a:ext uri="{FF2B5EF4-FFF2-40B4-BE49-F238E27FC236}">
                <a16:creationId xmlns:a16="http://schemas.microsoft.com/office/drawing/2014/main" id="{2A7865E8-D835-4FF2-0557-5587C54E8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148" y="1"/>
            <a:ext cx="1130852"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827F53-706B-D1E7-C4EB-57E6D4B0E892}"/>
              </a:ext>
            </a:extLst>
          </p:cNvPr>
          <p:cNvSpPr txBox="1"/>
          <p:nvPr/>
        </p:nvSpPr>
        <p:spPr>
          <a:xfrm>
            <a:off x="10058775" y="2132677"/>
            <a:ext cx="2983332" cy="369332"/>
          </a:xfrm>
          <a:prstGeom prst="rect">
            <a:avLst/>
          </a:prstGeom>
        </p:spPr>
        <p:txBody>
          <a:bodyPr wrap="square">
            <a:spAutoFit/>
          </a:bodyPr>
          <a:lstStyle/>
          <a:p>
            <a:pPr algn="l"/>
            <a:endParaRPr lang="en-GB" b="0" i="0" u="sng" strike="noStrike" dirty="0">
              <a:solidFill>
                <a:srgbClr val="1A0DAB"/>
              </a:solidFill>
              <a:effectLst/>
              <a:latin typeface="arial" panose="020B0604020202020204" pitchFamily="34" charset="0"/>
              <a:hlinkClick r:id="rId6"/>
            </a:endParaRPr>
          </a:p>
        </p:txBody>
      </p:sp>
      <p:pic>
        <p:nvPicPr>
          <p:cNvPr id="10242" name="Picture 2">
            <a:extLst>
              <a:ext uri="{FF2B5EF4-FFF2-40B4-BE49-F238E27FC236}">
                <a16:creationId xmlns:a16="http://schemas.microsoft.com/office/drawing/2014/main" id="{CA14D27C-77D0-7A72-820C-BFC7C17331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1730" y="407799"/>
            <a:ext cx="7293769" cy="5997368"/>
          </a:xfrm>
          <a:prstGeom prst="rect">
            <a:avLst/>
          </a:prstGeom>
          <a:noFill/>
          <a:extLst>
            <a:ext uri="{909E8E84-426E-40DD-AFC4-6F175D3DCCD1}">
              <a14:hiddenFill xmlns:a14="http://schemas.microsoft.com/office/drawing/2010/main">
                <a:solidFill>
                  <a:srgbClr val="FFFFFF"/>
                </a:solidFill>
              </a14:hiddenFill>
            </a:ext>
          </a:extLst>
        </p:spPr>
      </p:pic>
      <p:pic>
        <p:nvPicPr>
          <p:cNvPr id="13" name="Recorded Sound">
            <a:hlinkClick r:id="" action="ppaction://media"/>
            <a:extLst>
              <a:ext uri="{FF2B5EF4-FFF2-40B4-BE49-F238E27FC236}">
                <a16:creationId xmlns:a16="http://schemas.microsoft.com/office/drawing/2014/main" id="{B68BB267-747C-CF80-8F40-A6F148B6CB5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13331" y="6111875"/>
            <a:ext cx="609600" cy="609600"/>
          </a:xfrm>
          <a:prstGeom prst="rect">
            <a:avLst/>
          </a:prstGeom>
        </p:spPr>
      </p:pic>
      <p:sp>
        <p:nvSpPr>
          <p:cNvPr id="10" name="TextBox 9">
            <a:extLst>
              <a:ext uri="{FF2B5EF4-FFF2-40B4-BE49-F238E27FC236}">
                <a16:creationId xmlns:a16="http://schemas.microsoft.com/office/drawing/2014/main" id="{BAEF1725-1833-969D-B7E7-A86426CA8DEA}"/>
              </a:ext>
            </a:extLst>
          </p:cNvPr>
          <p:cNvSpPr txBox="1"/>
          <p:nvPr/>
        </p:nvSpPr>
        <p:spPr>
          <a:xfrm>
            <a:off x="3152053" y="1763345"/>
            <a:ext cx="6518952" cy="369332"/>
          </a:xfrm>
          <a:prstGeom prst="rect">
            <a:avLst/>
          </a:prstGeom>
          <a:noFill/>
        </p:spPr>
        <p:txBody>
          <a:bodyPr wrap="square">
            <a:spAutoFit/>
          </a:bodyPr>
          <a:lstStyle/>
          <a:p>
            <a:r>
              <a:rPr lang="en-GB" dirty="0">
                <a:solidFill>
                  <a:schemeClr val="bg1"/>
                </a:solidFill>
              </a:rPr>
              <a:t>59%</a:t>
            </a:r>
          </a:p>
        </p:txBody>
      </p:sp>
      <p:sp>
        <p:nvSpPr>
          <p:cNvPr id="12" name="TextBox 11">
            <a:extLst>
              <a:ext uri="{FF2B5EF4-FFF2-40B4-BE49-F238E27FC236}">
                <a16:creationId xmlns:a16="http://schemas.microsoft.com/office/drawing/2014/main" id="{0FAB2D23-397B-9BD3-6181-58A461CF6EE4}"/>
              </a:ext>
            </a:extLst>
          </p:cNvPr>
          <p:cNvSpPr txBox="1"/>
          <p:nvPr/>
        </p:nvSpPr>
        <p:spPr>
          <a:xfrm>
            <a:off x="4542196" y="3937610"/>
            <a:ext cx="6518952" cy="369332"/>
          </a:xfrm>
          <a:prstGeom prst="rect">
            <a:avLst/>
          </a:prstGeom>
          <a:noFill/>
        </p:spPr>
        <p:txBody>
          <a:bodyPr wrap="square">
            <a:spAutoFit/>
          </a:bodyPr>
          <a:lstStyle/>
          <a:p>
            <a:r>
              <a:rPr lang="en-GB" dirty="0">
                <a:solidFill>
                  <a:schemeClr val="bg1"/>
                </a:solidFill>
              </a:rPr>
              <a:t>36% </a:t>
            </a:r>
          </a:p>
        </p:txBody>
      </p:sp>
    </p:spTree>
    <p:extLst>
      <p:ext uri="{BB962C8B-B14F-4D97-AF65-F5344CB8AC3E}">
        <p14:creationId xmlns:p14="http://schemas.microsoft.com/office/powerpoint/2010/main" val="2970316670"/>
      </p:ext>
    </p:extLst>
  </p:cSld>
  <p:clrMapOvr>
    <a:masterClrMapping/>
  </p:clrMapOvr>
  <mc:AlternateContent xmlns:mc="http://schemas.openxmlformats.org/markup-compatibility/2006" xmlns:p14="http://schemas.microsoft.com/office/powerpoint/2010/main">
    <mc:Choice Requires="p14">
      <p:transition spd="slow" p14:dur="2000" advTm="9894"/>
    </mc:Choice>
    <mc:Fallback xmlns="">
      <p:transition spd="slow" advTm="9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9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Monoline">
  <a:themeElements>
    <a:clrScheme name="Custom 1">
      <a:dk1>
        <a:sysClr val="windowText" lastClr="000000"/>
      </a:dk1>
      <a:lt1>
        <a:sysClr val="window" lastClr="FFFFFF"/>
      </a:lt1>
      <a:dk2>
        <a:srgbClr val="44546A"/>
      </a:dk2>
      <a:lt2>
        <a:srgbClr val="E7E6E6"/>
      </a:lt2>
      <a:accent1>
        <a:srgbClr val="005EB8"/>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19047_TF22318419_Win32" id="{DA6E7C03-7C07-46B9-8D9D-F061C4AB5C28}" vid="{0874F78C-8308-4EE6-8F19-85387B869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BA3906-9696-4247-AC0D-DD5C26B2A70A}">
  <ds:schemaRefs>
    <ds:schemaRef ds:uri="http://schemas.microsoft.com/office/2006/documentManagement/types"/>
    <ds:schemaRef ds:uri="http://schemas.microsoft.com/office/2006/metadata/properties"/>
    <ds:schemaRef ds:uri="71af3243-3dd4-4a8d-8c0d-dd76da1f02a5"/>
    <ds:schemaRef ds:uri="http://purl.org/dc/elements/1.1/"/>
    <ds:schemaRef ds:uri="http://purl.org/dc/terms/"/>
    <ds:schemaRef ds:uri="http://schemas.microsoft.com/office/infopath/2007/PartnerControls"/>
    <ds:schemaRef ds:uri="http://www.w3.org/XML/1998/namespace"/>
    <ds:schemaRef ds:uri="http://schemas.openxmlformats.org/package/2006/metadata/core-properties"/>
    <ds:schemaRef ds:uri="http://schemas.microsoft.com/sharepoint/v3"/>
    <ds:schemaRef ds:uri="230e9df3-be65-4c73-a93b-d1236ebd677e"/>
    <ds:schemaRef ds:uri="16c05727-aa75-4e4a-9b5f-8a80a1165891"/>
    <ds:schemaRef ds:uri="http://purl.org/dc/dcmitype/"/>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293</TotalTime>
  <Words>2525</Words>
  <Application>Microsoft Office PowerPoint</Application>
  <PresentationFormat>Widescreen</PresentationFormat>
  <Paragraphs>228</Paragraphs>
  <Slides>15</Slides>
  <Notes>15</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vt:lpstr>
      <vt:lpstr>Calibri</vt:lpstr>
      <vt:lpstr>Roboto</vt:lpstr>
      <vt:lpstr>Tenorite</vt:lpstr>
      <vt:lpstr>var(--ds-font__dinpro--cond)</vt:lpstr>
      <vt:lpstr>Monoline</vt:lpstr>
      <vt:lpstr>UTILISATION &amp; CAPACITY</vt:lpstr>
      <vt:lpstr>Addressing the main business questions</vt:lpstr>
      <vt:lpstr>Capacity – 65% average capacity but not the whole story</vt:lpstr>
      <vt:lpstr>Capacity – a varied and testing time for the NHS</vt:lpstr>
      <vt:lpstr>Utilisation – Lockdowns show significant drops</vt:lpstr>
      <vt:lpstr>Utilisation - 88% of appointments reach target</vt:lpstr>
      <vt:lpstr>Utilisation – 4% of appointments missed is significant</vt:lpstr>
      <vt:lpstr>Utilisation – other practice staff almost equal gp’s</vt:lpstr>
      <vt:lpstr>Utilisation – Face to face leads the way</vt:lpstr>
      <vt:lpstr>Utilisation – appointment mode shows inefficiencies </vt:lpstr>
      <vt:lpstr>Utilisation – reorganise appointment mode staff allocation</vt:lpstr>
      <vt:lpstr>Utilisation – Inefficiencies are shown in appointment length and data reporting </vt:lpstr>
      <vt:lpstr>Utilisation – 52% of appointments meet the BMA’s standard</vt:lpstr>
      <vt:lpstr>Analytic recommendations </vt:lpstr>
      <vt:lpstr>Insights &amp; recommendations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&amp; CAPACITY</dc:title>
  <dc:creator>Will B</dc:creator>
  <cp:lastModifiedBy>Will B</cp:lastModifiedBy>
  <cp:revision>19</cp:revision>
  <dcterms:created xsi:type="dcterms:W3CDTF">2023-12-04T09:53:24Z</dcterms:created>
  <dcterms:modified xsi:type="dcterms:W3CDTF">2023-12-04T15:32:18Z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